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sldIdLst>
    <p:sldId id="257" r:id="rId2"/>
    <p:sldId id="259" r:id="rId3"/>
    <p:sldId id="264" r:id="rId4"/>
    <p:sldId id="265" r:id="rId5"/>
    <p:sldId id="271" r:id="rId6"/>
    <p:sldId id="272" r:id="rId7"/>
    <p:sldId id="306" r:id="rId8"/>
    <p:sldId id="275" r:id="rId9"/>
    <p:sldId id="273" r:id="rId10"/>
    <p:sldId id="274" r:id="rId11"/>
    <p:sldId id="276" r:id="rId12"/>
    <p:sldId id="299" r:id="rId13"/>
    <p:sldId id="304" r:id="rId14"/>
    <p:sldId id="266" r:id="rId15"/>
    <p:sldId id="283" r:id="rId16"/>
    <p:sldId id="284" r:id="rId17"/>
    <p:sldId id="285" r:id="rId18"/>
    <p:sldId id="286" r:id="rId19"/>
    <p:sldId id="287" r:id="rId20"/>
    <p:sldId id="289" r:id="rId21"/>
    <p:sldId id="290" r:id="rId22"/>
    <p:sldId id="288" r:id="rId23"/>
    <p:sldId id="291" r:id="rId24"/>
    <p:sldId id="268" r:id="rId25"/>
    <p:sldId id="308" r:id="rId26"/>
    <p:sldId id="270" r:id="rId27"/>
    <p:sldId id="307" r:id="rId28"/>
    <p:sldId id="269" r:id="rId29"/>
    <p:sldId id="305" r:id="rId30"/>
    <p:sldId id="292" r:id="rId31"/>
    <p:sldId id="295" r:id="rId32"/>
    <p:sldId id="294" r:id="rId33"/>
    <p:sldId id="293" r:id="rId34"/>
    <p:sldId id="297" r:id="rId35"/>
    <p:sldId id="303" r:id="rId36"/>
    <p:sldId id="280" r:id="rId37"/>
    <p:sldId id="277" r:id="rId38"/>
    <p:sldId id="296" r:id="rId39"/>
    <p:sldId id="310" r:id="rId40"/>
    <p:sldId id="281" r:id="rId41"/>
    <p:sldId id="311" r:id="rId42"/>
    <p:sldId id="279" r:id="rId43"/>
    <p:sldId id="282" r:id="rId44"/>
    <p:sldId id="301" r:id="rId45"/>
    <p:sldId id="278" r:id="rId46"/>
    <p:sldId id="263" r:id="rId47"/>
  </p:sldIdLst>
  <p:sldSz cx="12192000" cy="6858000"/>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FBE2D1"/>
    <a:srgbClr val="F5B487"/>
    <a:srgbClr val="FF6600"/>
    <a:srgbClr val="339966"/>
    <a:srgbClr val="FFFF99"/>
    <a:srgbClr val="CCFFCC"/>
    <a:srgbClr val="FFCC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75" autoAdjust="0"/>
    <p:restoredTop sz="93290" autoAdjust="0"/>
  </p:normalViewPr>
  <p:slideViewPr>
    <p:cSldViewPr snapToGrid="0">
      <p:cViewPr>
        <p:scale>
          <a:sx n="75" d="100"/>
          <a:sy n="75" d="100"/>
        </p:scale>
        <p:origin x="-1542" y="-7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endParaRPr lang="ru-RU"/>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ru-RU"/>
          </a:p>
        </p:txBody>
      </p:sp>
      <p:sp>
        <p:nvSpPr>
          <p:cNvPr id="4" name="Дата 3"/>
          <p:cNvSpPr>
            <a:spLocks noGrp="1"/>
          </p:cNvSpPr>
          <p:nvPr>
            <p:ph type="dt" sz="half" idx="10"/>
          </p:nvPr>
        </p:nvSpPr>
        <p:spPr/>
        <p:txBody>
          <a:bodyPr/>
          <a:lstStyle>
            <a:lvl1pPr>
              <a:defRPr/>
            </a:lvl1pPr>
          </a:lstStyle>
          <a:p>
            <a:pPr>
              <a:defRPr/>
            </a:pPr>
            <a:fld id="{0FF073FD-AB9E-4939-AA8F-ED2859436D0E}" type="datetimeFigureOut">
              <a:rPr lang="ru-RU"/>
              <a:pPr>
                <a:defRPr/>
              </a:pPr>
              <a:t>26.06.2024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94318BC-6BC6-4524-AFC1-3DF7E0024A94}"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Дата 3"/>
          <p:cNvSpPr>
            <a:spLocks noGrp="1"/>
          </p:cNvSpPr>
          <p:nvPr>
            <p:ph type="dt" sz="half" idx="10"/>
          </p:nvPr>
        </p:nvSpPr>
        <p:spPr/>
        <p:txBody>
          <a:bodyPr/>
          <a:lstStyle>
            <a:lvl1pPr>
              <a:defRPr/>
            </a:lvl1pPr>
          </a:lstStyle>
          <a:p>
            <a:pPr>
              <a:defRPr/>
            </a:pPr>
            <a:fld id="{833C3091-09CA-4366-A26F-692EB541F2CA}" type="datetimeFigureOut">
              <a:rPr lang="ru-RU"/>
              <a:pPr>
                <a:defRPr/>
              </a:pPr>
              <a:t>26.06.2024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3A72A219-57B5-4383-A227-CD6F8AD69773}"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ru-R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Дата 3"/>
          <p:cNvSpPr>
            <a:spLocks noGrp="1"/>
          </p:cNvSpPr>
          <p:nvPr>
            <p:ph type="dt" sz="half" idx="10"/>
          </p:nvPr>
        </p:nvSpPr>
        <p:spPr/>
        <p:txBody>
          <a:bodyPr/>
          <a:lstStyle>
            <a:lvl1pPr>
              <a:defRPr/>
            </a:lvl1pPr>
          </a:lstStyle>
          <a:p>
            <a:pPr>
              <a:defRPr/>
            </a:pPr>
            <a:fld id="{3A1BAB8F-D3ED-4A92-AA67-A417166E5190}" type="datetimeFigureOut">
              <a:rPr lang="ru-RU"/>
              <a:pPr>
                <a:defRPr/>
              </a:pPr>
              <a:t>26.06.2024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3786954D-8600-446D-B85B-F3DAD8B1BB78}"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endParaRPr lang="ru-RU"/>
          </a:p>
        </p:txBody>
      </p:sp>
      <p:sp>
        <p:nvSpPr>
          <p:cNvPr id="3" name="Text Placeholder 2"/>
          <p:cNvSpPr>
            <a:spLocks noGrp="1"/>
          </p:cNvSpPr>
          <p:nvPr>
            <p:ph type="body"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lipArt Placeholder 3"/>
          <p:cNvSpPr>
            <a:spLocks noGrp="1"/>
          </p:cNvSpPr>
          <p:nvPr>
            <p:ph type="clipArt" sz="half" idx="2"/>
          </p:nvPr>
        </p:nvSpPr>
        <p:spPr>
          <a:xfrm>
            <a:off x="6172200" y="1825625"/>
            <a:ext cx="5181600" cy="4351338"/>
          </a:xfrm>
        </p:spPr>
        <p:txBody>
          <a:bodyPr/>
          <a:lstStyle/>
          <a:p>
            <a:pPr lvl="0"/>
            <a:endParaRPr lang="ru-RU" noProof="0"/>
          </a:p>
        </p:txBody>
      </p:sp>
      <p:sp>
        <p:nvSpPr>
          <p:cNvPr id="5" name="Дата 3"/>
          <p:cNvSpPr>
            <a:spLocks noGrp="1"/>
          </p:cNvSpPr>
          <p:nvPr>
            <p:ph type="dt" sz="half" idx="10"/>
          </p:nvPr>
        </p:nvSpPr>
        <p:spPr/>
        <p:txBody>
          <a:bodyPr/>
          <a:lstStyle>
            <a:lvl1pPr>
              <a:defRPr/>
            </a:lvl1pPr>
          </a:lstStyle>
          <a:p>
            <a:pPr>
              <a:defRPr/>
            </a:pPr>
            <a:fld id="{B296B419-E003-4625-8FD6-125B7EF1F682}" type="datetimeFigureOut">
              <a:rPr lang="ru-RU"/>
              <a:pPr>
                <a:defRPr/>
              </a:pPr>
              <a:t>26.06.2024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D840A0C4-564D-44EA-9950-55CA5A382230}"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Дата 3"/>
          <p:cNvSpPr>
            <a:spLocks noGrp="1"/>
          </p:cNvSpPr>
          <p:nvPr>
            <p:ph type="dt" sz="half" idx="10"/>
          </p:nvPr>
        </p:nvSpPr>
        <p:spPr/>
        <p:txBody>
          <a:bodyPr/>
          <a:lstStyle>
            <a:lvl1pPr>
              <a:defRPr/>
            </a:lvl1pPr>
          </a:lstStyle>
          <a:p>
            <a:pPr>
              <a:defRPr/>
            </a:pPr>
            <a:fld id="{DFE4E7D9-C3BD-4042-B759-39389465AE4D}" type="datetimeFigureOut">
              <a:rPr lang="ru-RU"/>
              <a:pPr>
                <a:defRPr/>
              </a:pPr>
              <a:t>26.06.2024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146C5050-F153-4CDF-A8E4-E57F1D0DA78D}"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a:t>Click to edit Master title style</a:t>
            </a:r>
            <a:endParaRPr lang="ru-RU"/>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Дата 3"/>
          <p:cNvSpPr>
            <a:spLocks noGrp="1"/>
          </p:cNvSpPr>
          <p:nvPr>
            <p:ph type="dt" sz="half" idx="10"/>
          </p:nvPr>
        </p:nvSpPr>
        <p:spPr/>
        <p:txBody>
          <a:bodyPr/>
          <a:lstStyle>
            <a:lvl1pPr>
              <a:defRPr/>
            </a:lvl1pPr>
          </a:lstStyle>
          <a:p>
            <a:pPr>
              <a:defRPr/>
            </a:pPr>
            <a:fld id="{B558E247-1E47-43F6-9971-8CE128310C52}" type="datetimeFigureOut">
              <a:rPr lang="ru-RU"/>
              <a:pPr>
                <a:defRPr/>
              </a:pPr>
              <a:t>26.06.2024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5EE8AA2-5538-4C61-816C-CFCC3336E387}"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Дата 3"/>
          <p:cNvSpPr>
            <a:spLocks noGrp="1"/>
          </p:cNvSpPr>
          <p:nvPr>
            <p:ph type="dt" sz="half" idx="10"/>
          </p:nvPr>
        </p:nvSpPr>
        <p:spPr/>
        <p:txBody>
          <a:bodyPr/>
          <a:lstStyle>
            <a:lvl1pPr>
              <a:defRPr/>
            </a:lvl1pPr>
          </a:lstStyle>
          <a:p>
            <a:pPr>
              <a:defRPr/>
            </a:pPr>
            <a:fld id="{013D0FA7-65F5-41BE-BDCE-88E5A4D69DEA}" type="datetimeFigureOut">
              <a:rPr lang="ru-RU"/>
              <a:pPr>
                <a:defRPr/>
              </a:pPr>
              <a:t>26.06.2024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9986CE54-94AA-4617-B118-091FCA895FF9}"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ru-RU"/>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Дата 3"/>
          <p:cNvSpPr>
            <a:spLocks noGrp="1"/>
          </p:cNvSpPr>
          <p:nvPr>
            <p:ph type="dt" sz="half" idx="10"/>
          </p:nvPr>
        </p:nvSpPr>
        <p:spPr/>
        <p:txBody>
          <a:bodyPr/>
          <a:lstStyle>
            <a:lvl1pPr>
              <a:defRPr/>
            </a:lvl1pPr>
          </a:lstStyle>
          <a:p>
            <a:pPr>
              <a:defRPr/>
            </a:pPr>
            <a:fld id="{6ED19909-801C-4963-B900-1D779E25701C}" type="datetimeFigureOut">
              <a:rPr lang="ru-RU"/>
              <a:pPr>
                <a:defRPr/>
              </a:pPr>
              <a:t>26.06.2024</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AA352C83-2CB8-4795-9A92-ECFAED6D4D2E}"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Дата 3"/>
          <p:cNvSpPr>
            <a:spLocks noGrp="1"/>
          </p:cNvSpPr>
          <p:nvPr>
            <p:ph type="dt" sz="half" idx="10"/>
          </p:nvPr>
        </p:nvSpPr>
        <p:spPr/>
        <p:txBody>
          <a:bodyPr/>
          <a:lstStyle>
            <a:lvl1pPr>
              <a:defRPr/>
            </a:lvl1pPr>
          </a:lstStyle>
          <a:p>
            <a:pPr>
              <a:defRPr/>
            </a:pPr>
            <a:fld id="{D0C995B7-F7E8-423D-A906-F673ABB4CE72}" type="datetimeFigureOut">
              <a:rPr lang="ru-RU"/>
              <a:pPr>
                <a:defRPr/>
              </a:pPr>
              <a:t>26.06.2024</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5E442018-148E-43B7-A28C-DB020DD78E6E}"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8AB34715-DA5B-4C37-9239-AEF5A0464D34}" type="datetimeFigureOut">
              <a:rPr lang="ru-RU"/>
              <a:pPr>
                <a:defRPr/>
              </a:pPr>
              <a:t>26.06.2024</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28B1A20E-6A76-46F0-B148-7164050A3D4E}"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a:t>Click to edit Master title style</a:t>
            </a:r>
            <a:endParaRPr lang="ru-RU"/>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Дата 3"/>
          <p:cNvSpPr>
            <a:spLocks noGrp="1"/>
          </p:cNvSpPr>
          <p:nvPr>
            <p:ph type="dt" sz="half" idx="10"/>
          </p:nvPr>
        </p:nvSpPr>
        <p:spPr/>
        <p:txBody>
          <a:bodyPr/>
          <a:lstStyle>
            <a:lvl1pPr>
              <a:defRPr/>
            </a:lvl1pPr>
          </a:lstStyle>
          <a:p>
            <a:pPr>
              <a:defRPr/>
            </a:pPr>
            <a:fld id="{0072187E-71C1-4576-9FDB-5ADBCF50ABEF}" type="datetimeFigureOut">
              <a:rPr lang="ru-RU"/>
              <a:pPr>
                <a:defRPr/>
              </a:pPr>
              <a:t>26.06.2024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BB3B6539-73EB-4C87-9C1A-CF624173BCDB}"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a:t>Click to edit Master title style</a:t>
            </a:r>
            <a:endParaRPr lang="ru-RU"/>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Дата 3"/>
          <p:cNvSpPr>
            <a:spLocks noGrp="1"/>
          </p:cNvSpPr>
          <p:nvPr>
            <p:ph type="dt" sz="half" idx="10"/>
          </p:nvPr>
        </p:nvSpPr>
        <p:spPr/>
        <p:txBody>
          <a:bodyPr/>
          <a:lstStyle>
            <a:lvl1pPr>
              <a:defRPr/>
            </a:lvl1pPr>
          </a:lstStyle>
          <a:p>
            <a:pPr>
              <a:defRPr/>
            </a:pPr>
            <a:fld id="{453E3D53-1E20-40F4-BF6D-E05397085D95}" type="datetimeFigureOut">
              <a:rPr lang="ru-RU"/>
              <a:pPr>
                <a:defRPr/>
              </a:pPr>
              <a:t>26.06.2024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2D02FDF0-0072-46A5-8581-2CAAFF6CD3E8}"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248C0045-B1EB-419C-B0C0-C94A71DEF4CC}" type="datetimeFigureOut">
              <a:rPr lang="ru-RU"/>
              <a:pPr>
                <a:defRPr/>
              </a:pPr>
              <a:t>26.06.2024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05ADACC1-D5C3-4D7D-9878-8C6658B3AE66}"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75" r:id="rId1"/>
    <p:sldLayoutId id="2147483674" r:id="rId2"/>
    <p:sldLayoutId id="2147483673" r:id="rId3"/>
    <p:sldLayoutId id="2147483672" r:id="rId4"/>
    <p:sldLayoutId id="2147483671" r:id="rId5"/>
    <p:sldLayoutId id="2147483670" r:id="rId6"/>
    <p:sldLayoutId id="2147483669" r:id="rId7"/>
    <p:sldLayoutId id="2147483668" r:id="rId8"/>
    <p:sldLayoutId id="2147483667" r:id="rId9"/>
    <p:sldLayoutId id="2147483666" r:id="rId10"/>
    <p:sldLayoutId id="2147483665" r:id="rId11"/>
    <p:sldLayoutId id="2147483664" r:id="rId12"/>
  </p:sldLayoutIdLst>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eaLnBrk="0" fontAlgn="base" hangingPunct="0">
        <a:lnSpc>
          <a:spcPct val="90000"/>
        </a:lnSpc>
        <a:spcBef>
          <a:spcPct val="0"/>
        </a:spcBef>
        <a:spcAft>
          <a:spcPct val="0"/>
        </a:spcAft>
        <a:defRPr sz="4400">
          <a:solidFill>
            <a:schemeClr val="tx1"/>
          </a:solidFill>
          <a:latin typeface="Calibri Light" pitchFamily="34" charset="0"/>
        </a:defRPr>
      </a:lvl6pPr>
      <a:lvl7pPr marL="914400" algn="l" rtl="0" eaLnBrk="0" fontAlgn="base" hangingPunct="0">
        <a:lnSpc>
          <a:spcPct val="90000"/>
        </a:lnSpc>
        <a:spcBef>
          <a:spcPct val="0"/>
        </a:spcBef>
        <a:spcAft>
          <a:spcPct val="0"/>
        </a:spcAft>
        <a:defRPr sz="4400">
          <a:solidFill>
            <a:schemeClr val="tx1"/>
          </a:solidFill>
          <a:latin typeface="Calibri Light" pitchFamily="34" charset="0"/>
        </a:defRPr>
      </a:lvl7pPr>
      <a:lvl8pPr marL="1371600" algn="l" rtl="0" eaLnBrk="0" fontAlgn="base" hangingPunct="0">
        <a:lnSpc>
          <a:spcPct val="90000"/>
        </a:lnSpc>
        <a:spcBef>
          <a:spcPct val="0"/>
        </a:spcBef>
        <a:spcAft>
          <a:spcPct val="0"/>
        </a:spcAft>
        <a:defRPr sz="4400">
          <a:solidFill>
            <a:schemeClr val="tx1"/>
          </a:solidFill>
          <a:latin typeface="Calibri Light" pitchFamily="34" charset="0"/>
        </a:defRPr>
      </a:lvl8pPr>
      <a:lvl9pPr marL="1828800" algn="l" rtl="0" eaLnBrk="0" fontAlgn="base" hangingPunct="0">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a:solidFill>
            <a:schemeClr val="tx1"/>
          </a:solidFill>
          <a:latin typeface="+mn-lt"/>
        </a:defRPr>
      </a:lvl2pPr>
      <a:lvl3pPr marL="1143000" indent="-228600" algn="l" rtl="0" eaLnBrk="0" fontAlgn="base" hangingPunct="0">
        <a:lnSpc>
          <a:spcPct val="90000"/>
        </a:lnSpc>
        <a:spcBef>
          <a:spcPts val="500"/>
        </a:spcBef>
        <a:spcAft>
          <a:spcPct val="0"/>
        </a:spcAft>
        <a:buFont typeface="Arial" charset="0"/>
        <a:buChar char="•"/>
        <a:defRPr sz="2000">
          <a:solidFill>
            <a:schemeClr val="tx1"/>
          </a:solidFill>
          <a:latin typeface="+mn-lt"/>
        </a:defRPr>
      </a:lvl3pPr>
      <a:lvl4pPr marL="1600200" indent="-228600" algn="l" rtl="0" eaLnBrk="0" fontAlgn="base" hangingPunct="0">
        <a:lnSpc>
          <a:spcPct val="90000"/>
        </a:lnSpc>
        <a:spcBef>
          <a:spcPts val="500"/>
        </a:spcBef>
        <a:spcAft>
          <a:spcPct val="0"/>
        </a:spcAft>
        <a:buFont typeface="Arial" charset="0"/>
        <a:buChar char="•"/>
        <a:defRPr>
          <a:solidFill>
            <a:schemeClr val="tx1"/>
          </a:solidFill>
          <a:latin typeface="+mn-lt"/>
        </a:defRPr>
      </a:lvl4pPr>
      <a:lvl5pPr marL="2057400" indent="-228600" algn="l" rtl="0" eaLnBrk="0" fontAlgn="base" hangingPunct="0">
        <a:lnSpc>
          <a:spcPct val="90000"/>
        </a:lnSpc>
        <a:spcBef>
          <a:spcPts val="500"/>
        </a:spcBef>
        <a:spcAft>
          <a:spcPct val="0"/>
        </a:spcAft>
        <a:buFont typeface="Arial" charset="0"/>
        <a:buChar char="•"/>
        <a:defRPr>
          <a:solidFill>
            <a:schemeClr val="tx1"/>
          </a:solidFill>
          <a:latin typeface="+mn-lt"/>
        </a:defRPr>
      </a:lvl5pPr>
      <a:lvl6pPr marL="2514600" indent="-228600" algn="l" rtl="0" eaLnBrk="0" fontAlgn="base" hangingPunct="0">
        <a:lnSpc>
          <a:spcPct val="90000"/>
        </a:lnSpc>
        <a:spcBef>
          <a:spcPts val="500"/>
        </a:spcBef>
        <a:spcAft>
          <a:spcPct val="0"/>
        </a:spcAft>
        <a:buFont typeface="Arial" charset="0"/>
        <a:buChar char="•"/>
        <a:defRPr>
          <a:solidFill>
            <a:schemeClr val="tx1"/>
          </a:solidFill>
          <a:latin typeface="+mn-lt"/>
        </a:defRPr>
      </a:lvl6pPr>
      <a:lvl7pPr marL="2971800" indent="-228600" algn="l" rtl="0" eaLnBrk="0" fontAlgn="base" hangingPunct="0">
        <a:lnSpc>
          <a:spcPct val="90000"/>
        </a:lnSpc>
        <a:spcBef>
          <a:spcPts val="500"/>
        </a:spcBef>
        <a:spcAft>
          <a:spcPct val="0"/>
        </a:spcAft>
        <a:buFont typeface="Arial" charset="0"/>
        <a:buChar char="•"/>
        <a:defRPr>
          <a:solidFill>
            <a:schemeClr val="tx1"/>
          </a:solidFill>
          <a:latin typeface="+mn-lt"/>
        </a:defRPr>
      </a:lvl7pPr>
      <a:lvl8pPr marL="3429000" indent="-228600" algn="l" rtl="0" eaLnBrk="0" fontAlgn="base" hangingPunct="0">
        <a:lnSpc>
          <a:spcPct val="90000"/>
        </a:lnSpc>
        <a:spcBef>
          <a:spcPts val="500"/>
        </a:spcBef>
        <a:spcAft>
          <a:spcPct val="0"/>
        </a:spcAft>
        <a:buFont typeface="Arial" charset="0"/>
        <a:buChar char="•"/>
        <a:defRPr>
          <a:solidFill>
            <a:schemeClr val="tx1"/>
          </a:solidFill>
          <a:latin typeface="+mn-lt"/>
        </a:defRPr>
      </a:lvl8pPr>
      <a:lvl9pPr marL="3886200" indent="-228600" algn="l" rtl="0" eaLnBrk="0" fontAlgn="base" hangingPunct="0">
        <a:lnSpc>
          <a:spcPct val="90000"/>
        </a:lnSpc>
        <a:spcBef>
          <a:spcPts val="500"/>
        </a:spcBef>
        <a:spcAft>
          <a:spcPct val="0"/>
        </a:spcAft>
        <a:buFont typeface="Arial" charset="0"/>
        <a:buChar char="•"/>
        <a:defRPr>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wmf"/><Relationship Id="rId7" Type="http://schemas.openxmlformats.org/officeDocument/2006/relationships/image" Target="../media/image30.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wmf"/><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hyperlink" Target="https://vk.com/shujskiesitcy" TargetMode="External"/><Relationship Id="rId7" Type="http://schemas.openxmlformats.org/officeDocument/2006/relationships/image" Target="../media/image38.jpeg"/><Relationship Id="rId2" Type="http://schemas.openxmlformats.org/officeDocument/2006/relationships/image" Target="../media/image3.wmf"/><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hyperlink" Target="https://vk.com/teatrobrazashuya" TargetMode="External"/><Relationship Id="rId4" Type="http://schemas.openxmlformats.org/officeDocument/2006/relationships/hyperlink" Target="mentionOver(thi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image" Target="../media/image3.wmf"/><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6.jpeg"/><Relationship Id="rId7" Type="http://schemas.openxmlformats.org/officeDocument/2006/relationships/image" Target="../media/image49.jpeg"/><Relationship Id="rId2" Type="http://schemas.openxmlformats.org/officeDocument/2006/relationships/image" Target="../media/image3.wmf"/><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4.png"/><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3.wmf"/><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9.jpeg"/><Relationship Id="rId2" Type="http://schemas.openxmlformats.org/officeDocument/2006/relationships/image" Target="../media/image3.wmf"/><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44.png"/><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3.wmf"/><Relationship Id="rId7" Type="http://schemas.openxmlformats.org/officeDocument/2006/relationships/image" Target="../media/image63.jpe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w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wmf"/><Relationship Id="rId7" Type="http://schemas.openxmlformats.org/officeDocument/2006/relationships/hyperlink" Target="mentionOver(this)" TargetMode="External"/><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hyperlink" Target="https://vk.com/fp_professionalitet" TargetMode="External"/><Relationship Id="rId5" Type="http://schemas.openxmlformats.org/officeDocument/2006/relationships/image" Target="../media/image66.jpeg"/><Relationship Id="rId4" Type="http://schemas.openxmlformats.org/officeDocument/2006/relationships/image" Target="../media/image65.jpeg"/></Relationships>
</file>

<file path=ppt/slides/_rels/slide21.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3.wmf"/><Relationship Id="rId7" Type="http://schemas.openxmlformats.org/officeDocument/2006/relationships/image" Target="../media/image70.jpe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75.jpeg"/><Relationship Id="rId2" Type="http://schemas.openxmlformats.org/officeDocument/2006/relationships/image" Target="../media/image3.wmf"/><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wmf"/><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2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78.jpeg"/><Relationship Id="rId1" Type="http://schemas.openxmlformats.org/officeDocument/2006/relationships/slideLayout" Target="../slideLayouts/slideLayout12.xml"/><Relationship Id="rId4" Type="http://schemas.openxmlformats.org/officeDocument/2006/relationships/image" Target="../media/image79.jpeg"/></Relationships>
</file>

<file path=ppt/slides/_rels/slide25.xml.rels><?xml version="1.0" encoding="UTF-8" standalone="yes"?>
<Relationships xmlns="http://schemas.openxmlformats.org/package/2006/relationships"><Relationship Id="rId3" Type="http://schemas.openxmlformats.org/officeDocument/2006/relationships/hyperlink" Target="https://vk.com/shujskiesitcy" TargetMode="External"/><Relationship Id="rId2" Type="http://schemas.openxmlformats.org/officeDocument/2006/relationships/image" Target="../media/image3.wmf"/><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hyperlink" Target="https://vk.com/stieglitzacademy"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81.jpeg"/><Relationship Id="rId1" Type="http://schemas.openxmlformats.org/officeDocument/2006/relationships/slideLayout" Target="../slideLayouts/slideLayout7.xml"/><Relationship Id="rId5" Type="http://schemas.openxmlformats.org/officeDocument/2006/relationships/hyperlink" Target="mentionOver(this)" TargetMode="External"/><Relationship Id="rId4" Type="http://schemas.openxmlformats.org/officeDocument/2006/relationships/hyperlink" Target="https://vk.com/kafedra_mizonovoi"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3.wmf"/><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2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3.wmf"/><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2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3.wmf"/><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hyperlink" Target="https://vk.com/textilerun" TargetMode="External"/><Relationship Id="rId7" Type="http://schemas.openxmlformats.org/officeDocument/2006/relationships/image" Target="../media/image90.jpeg"/><Relationship Id="rId2" Type="http://schemas.openxmlformats.org/officeDocument/2006/relationships/image" Target="../media/image3.wmf"/><Relationship Id="rId1" Type="http://schemas.openxmlformats.org/officeDocument/2006/relationships/slideLayout" Target="../slideLayouts/slideLayout7.xml"/><Relationship Id="rId6" Type="http://schemas.openxmlformats.org/officeDocument/2006/relationships/hyperlink" Target="https://vk.com/teatrobrazashuya" TargetMode="External"/><Relationship Id="rId5" Type="http://schemas.openxmlformats.org/officeDocument/2006/relationships/hyperlink" Target="https://vk.com/shujskiesitcy" TargetMode="External"/><Relationship Id="rId4" Type="http://schemas.openxmlformats.org/officeDocument/2006/relationships/hyperlink" Target="mentionOver(this)" TargetMode="External"/><Relationship Id="rId9" Type="http://schemas.openxmlformats.org/officeDocument/2006/relationships/image" Target="../media/image92.jpeg"/></Relationships>
</file>

<file path=ppt/slides/_rels/slide3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3.wmf"/><Relationship Id="rId4" Type="http://schemas.openxmlformats.org/officeDocument/2006/relationships/image" Target="../media/image95.jpeg"/></Relationships>
</file>

<file path=ppt/slides/_rels/slide32.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hyperlink" Target="https://vk.com/improudivsu" TargetMode="External"/><Relationship Id="rId7" Type="http://schemas.openxmlformats.org/officeDocument/2006/relationships/image" Target="../media/image98.jpeg"/><Relationship Id="rId2" Type="http://schemas.openxmlformats.org/officeDocument/2006/relationships/image" Target="../media/image3.wmf"/><Relationship Id="rId1" Type="http://schemas.openxmlformats.org/officeDocument/2006/relationships/slideLayout" Target="../slideLayouts/slideLayout7.xml"/><Relationship Id="rId6" Type="http://schemas.openxmlformats.org/officeDocument/2006/relationships/image" Target="../media/image97.jpeg"/><Relationship Id="rId5" Type="http://schemas.openxmlformats.org/officeDocument/2006/relationships/hyperlink" Target="https://vk.com/shujskiesitcy" TargetMode="External"/><Relationship Id="rId4" Type="http://schemas.openxmlformats.org/officeDocument/2006/relationships/hyperlink" Target="mentionOver(this)"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vk.com/ivgpu" TargetMode="External"/><Relationship Id="rId3" Type="http://schemas.openxmlformats.org/officeDocument/2006/relationships/image" Target="../media/image100.jpeg"/><Relationship Id="rId7" Type="http://schemas.openxmlformats.org/officeDocument/2006/relationships/hyperlink" Target="https://vk.com/rsukosygin" TargetMode="External"/><Relationship Id="rId2" Type="http://schemas.openxmlformats.org/officeDocument/2006/relationships/image" Target="../media/image3.wmf"/><Relationship Id="rId1" Type="http://schemas.openxmlformats.org/officeDocument/2006/relationships/slideLayout" Target="../slideLayouts/slideLayout7.xml"/><Relationship Id="rId6" Type="http://schemas.openxmlformats.org/officeDocument/2006/relationships/hyperlink" Target="mentionOver(this)" TargetMode="External"/><Relationship Id="rId5" Type="http://schemas.openxmlformats.org/officeDocument/2006/relationships/hyperlink" Target="https://vk.com/visitivanovo" TargetMode="External"/><Relationship Id="rId4" Type="http://schemas.openxmlformats.org/officeDocument/2006/relationships/image" Target="../media/image101.jpeg"/></Relationships>
</file>

<file path=ppt/slides/_rels/slide3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3.wmf"/><Relationship Id="rId1" Type="http://schemas.openxmlformats.org/officeDocument/2006/relationships/slideLayout" Target="../slideLayouts/slideLayout7.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35.xml.rels><?xml version="1.0" encoding="UTF-8" standalone="yes"?>
<Relationships xmlns="http://schemas.openxmlformats.org/package/2006/relationships"><Relationship Id="rId8" Type="http://schemas.openxmlformats.org/officeDocument/2006/relationships/hyperlink" Target="https://vk.com/id378849125" TargetMode="External"/><Relationship Id="rId13" Type="http://schemas.openxmlformats.org/officeDocument/2006/relationships/image" Target="../media/image107.jpeg"/><Relationship Id="rId3" Type="http://schemas.openxmlformats.org/officeDocument/2006/relationships/hyperlink" Target="https://vk.com/shujskiesitcy" TargetMode="External"/><Relationship Id="rId7" Type="http://schemas.openxmlformats.org/officeDocument/2006/relationships/hyperlink" Target="https://vk.com/kafedra_mizonovoi" TargetMode="External"/><Relationship Id="rId12" Type="http://schemas.openxmlformats.org/officeDocument/2006/relationships/image" Target="../media/image106.jpeg"/><Relationship Id="rId2" Type="http://schemas.openxmlformats.org/officeDocument/2006/relationships/image" Target="../media/image3.wmf"/><Relationship Id="rId1" Type="http://schemas.openxmlformats.org/officeDocument/2006/relationships/slideLayout" Target="../slideLayouts/slideLayout7.xml"/><Relationship Id="rId6" Type="http://schemas.openxmlformats.org/officeDocument/2006/relationships/hyperlink" Target="https://vk.com/ivgpu" TargetMode="External"/><Relationship Id="rId11" Type="http://schemas.openxmlformats.org/officeDocument/2006/relationships/hyperlink" Target="https://vk.com/novikovadsgn" TargetMode="External"/><Relationship Id="rId5" Type="http://schemas.openxmlformats.org/officeDocument/2006/relationships/hyperlink" Target="https://vk.com/rio76yar" TargetMode="External"/><Relationship Id="rId10" Type="http://schemas.openxmlformats.org/officeDocument/2006/relationships/hyperlink" Target="https://vk.com/alisamaksovna" TargetMode="External"/><Relationship Id="rId4" Type="http://schemas.openxmlformats.org/officeDocument/2006/relationships/hyperlink" Target="mentionOver(this)" TargetMode="External"/><Relationship Id="rId9" Type="http://schemas.openxmlformats.org/officeDocument/2006/relationships/hyperlink" Target="https://vk.com/anastasiyyyaa" TargetMode="External"/><Relationship Id="rId14" Type="http://schemas.openxmlformats.org/officeDocument/2006/relationships/image" Target="../media/image108.jpeg"/></Relationships>
</file>

<file path=ppt/slides/_rels/slide36.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30.png"/><Relationship Id="rId7" Type="http://schemas.openxmlformats.org/officeDocument/2006/relationships/hyperlink" Target="https://vk.com/kafedra_mizonovoi" TargetMode="External"/><Relationship Id="rId2" Type="http://schemas.openxmlformats.org/officeDocument/2006/relationships/image" Target="../media/image3.wmf"/><Relationship Id="rId1" Type="http://schemas.openxmlformats.org/officeDocument/2006/relationships/slideLayout" Target="../slideLayouts/slideLayout7.xml"/><Relationship Id="rId6" Type="http://schemas.openxmlformats.org/officeDocument/2006/relationships/hyperlink" Target="https://vk.com/ivgpu" TargetMode="External"/><Relationship Id="rId5" Type="http://schemas.openxmlformats.org/officeDocument/2006/relationships/hyperlink" Target="mentionOver(this)" TargetMode="External"/><Relationship Id="rId10" Type="http://schemas.openxmlformats.org/officeDocument/2006/relationships/image" Target="../media/image111.jpeg"/><Relationship Id="rId4" Type="http://schemas.openxmlformats.org/officeDocument/2006/relationships/hyperlink" Target="https://vk.com/pushkin_bal" TargetMode="External"/><Relationship Id="rId9" Type="http://schemas.openxmlformats.org/officeDocument/2006/relationships/image" Target="../media/image110.jpe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w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112.jpeg"/><Relationship Id="rId1" Type="http://schemas.openxmlformats.org/officeDocument/2006/relationships/slideLayout" Target="../slideLayouts/slideLayout7.xml"/><Relationship Id="rId5" Type="http://schemas.openxmlformats.org/officeDocument/2006/relationships/image" Target="../media/image114.jpeg"/><Relationship Id="rId4" Type="http://schemas.openxmlformats.org/officeDocument/2006/relationships/image" Target="../media/image113.jpeg"/></Relationships>
</file>

<file path=ppt/slides/_rels/slide3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3.wmf"/><Relationship Id="rId1" Type="http://schemas.openxmlformats.org/officeDocument/2006/relationships/slideLayout" Target="../slideLayouts/slideLayout7.xml"/><Relationship Id="rId4" Type="http://schemas.openxmlformats.org/officeDocument/2006/relationships/image" Target="../media/image116.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3.wmf"/><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7.jpeg"/><Relationship Id="rId7" Type="http://schemas.openxmlformats.org/officeDocument/2006/relationships/image" Target="../media/image121.jpeg"/><Relationship Id="rId2" Type="http://schemas.openxmlformats.org/officeDocument/2006/relationships/image" Target="../media/image3.wmf"/><Relationship Id="rId1" Type="http://schemas.openxmlformats.org/officeDocument/2006/relationships/slideLayout" Target="../slideLayouts/slideLayout7.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 Id="rId9" Type="http://schemas.openxmlformats.org/officeDocument/2006/relationships/image" Target="../media/image123.jpeg"/></Relationships>
</file>

<file path=ppt/slides/_rels/slide4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124.jpeg"/><Relationship Id="rId1" Type="http://schemas.openxmlformats.org/officeDocument/2006/relationships/slideLayout" Target="../slideLayouts/slideLayout7.xml"/><Relationship Id="rId5" Type="http://schemas.openxmlformats.org/officeDocument/2006/relationships/image" Target="../media/image125.jpeg"/><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30.png"/><Relationship Id="rId7" Type="http://schemas.openxmlformats.org/officeDocument/2006/relationships/image" Target="../media/image129.png"/><Relationship Id="rId2" Type="http://schemas.openxmlformats.org/officeDocument/2006/relationships/image" Target="../media/image3.wmf"/><Relationship Id="rId1" Type="http://schemas.openxmlformats.org/officeDocument/2006/relationships/slideLayout" Target="../slideLayouts/slideLayout7.xml"/><Relationship Id="rId6" Type="http://schemas.openxmlformats.org/officeDocument/2006/relationships/image" Target="../media/image128.jpeg"/><Relationship Id="rId5" Type="http://schemas.openxmlformats.org/officeDocument/2006/relationships/image" Target="../media/image127.png"/><Relationship Id="rId4" Type="http://schemas.openxmlformats.org/officeDocument/2006/relationships/image" Target="../media/image126.jpeg"/></Relationships>
</file>

<file path=ppt/slides/_rels/slide4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3.wmf"/><Relationship Id="rId1" Type="http://schemas.openxmlformats.org/officeDocument/2006/relationships/slideLayout" Target="../slideLayouts/slideLayout7.xml"/><Relationship Id="rId6" Type="http://schemas.openxmlformats.org/officeDocument/2006/relationships/image" Target="../media/image134.jpeg"/><Relationship Id="rId5" Type="http://schemas.openxmlformats.org/officeDocument/2006/relationships/image" Target="../media/image133.png"/><Relationship Id="rId4" Type="http://schemas.openxmlformats.org/officeDocument/2006/relationships/image" Target="../media/image132.png"/></Relationships>
</file>

<file path=ppt/slides/_rels/slide4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3.wmf"/><Relationship Id="rId1" Type="http://schemas.openxmlformats.org/officeDocument/2006/relationships/slideLayout" Target="../slideLayouts/slideLayout7.xml"/><Relationship Id="rId5" Type="http://schemas.openxmlformats.org/officeDocument/2006/relationships/image" Target="../media/image137.jpeg"/><Relationship Id="rId4" Type="http://schemas.openxmlformats.org/officeDocument/2006/relationships/image" Target="../media/image136.jpeg"/></Relationships>
</file>

<file path=ppt/slides/_rels/slide45.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30.png"/><Relationship Id="rId7" Type="http://schemas.openxmlformats.org/officeDocument/2006/relationships/hyperlink" Target="https://vk.com/shujskiesitcy" TargetMode="External"/><Relationship Id="rId2" Type="http://schemas.openxmlformats.org/officeDocument/2006/relationships/image" Target="../media/image3.wmf"/><Relationship Id="rId1" Type="http://schemas.openxmlformats.org/officeDocument/2006/relationships/slideLayout" Target="../slideLayouts/slideLayout7.xml"/><Relationship Id="rId6" Type="http://schemas.openxmlformats.org/officeDocument/2006/relationships/hyperlink" Target="mentionOver(this)" TargetMode="External"/><Relationship Id="rId5" Type="http://schemas.openxmlformats.org/officeDocument/2006/relationships/hyperlink" Target="https://vk.com/quiltshow" TargetMode="External"/><Relationship Id="rId4" Type="http://schemas.openxmlformats.org/officeDocument/2006/relationships/image" Target="../media/image138.jpeg"/><Relationship Id="rId9" Type="http://schemas.openxmlformats.org/officeDocument/2006/relationships/image" Target="../media/image140.jpeg"/></Relationships>
</file>

<file path=ppt/slides/_rels/slide4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wmf"/><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wmf"/><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wmf"/><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wmf"/><Relationship Id="rId7" Type="http://schemas.openxmlformats.org/officeDocument/2006/relationships/image" Target="../media/image26.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C6C6B"/>
        </a:solidFill>
        <a:effectLst/>
      </p:bgPr>
    </p:bg>
    <p:spTree>
      <p:nvGrpSpPr>
        <p:cNvPr id="1" name=""/>
        <p:cNvGrpSpPr/>
        <p:nvPr/>
      </p:nvGrpSpPr>
      <p:grpSpPr>
        <a:xfrm>
          <a:off x="0" y="0"/>
          <a:ext cx="0" cy="0"/>
          <a:chOff x="0" y="0"/>
          <a:chExt cx="0" cy="0"/>
        </a:xfrm>
      </p:grpSpPr>
      <p:pic>
        <p:nvPicPr>
          <p:cNvPr id="14338" name="Рисунок 6"/>
          <p:cNvPicPr>
            <a:picLocks noChangeAspect="1"/>
          </p:cNvPicPr>
          <p:nvPr/>
        </p:nvPicPr>
        <p:blipFill>
          <a:blip r:embed="rId2"/>
          <a:srcRect/>
          <a:stretch>
            <a:fillRect/>
          </a:stretch>
        </p:blipFill>
        <p:spPr bwMode="auto">
          <a:xfrm>
            <a:off x="501650" y="558800"/>
            <a:ext cx="3203575" cy="860425"/>
          </a:xfrm>
          <a:prstGeom prst="rect">
            <a:avLst/>
          </a:prstGeom>
          <a:noFill/>
          <a:ln w="9525">
            <a:noFill/>
            <a:miter lim="800000"/>
            <a:headEnd/>
            <a:tailEnd/>
          </a:ln>
        </p:spPr>
      </p:pic>
      <p:sp>
        <p:nvSpPr>
          <p:cNvPr id="14339" name="Заголовок 1"/>
          <p:cNvSpPr txBox="1">
            <a:spLocks/>
          </p:cNvSpPr>
          <p:nvPr/>
        </p:nvSpPr>
        <p:spPr bwMode="auto">
          <a:xfrm>
            <a:off x="5873750" y="3194050"/>
            <a:ext cx="5276850" cy="1389063"/>
          </a:xfrm>
          <a:prstGeom prst="rect">
            <a:avLst/>
          </a:prstGeom>
          <a:noFill/>
          <a:ln w="9525">
            <a:noFill/>
            <a:miter lim="800000"/>
            <a:headEnd/>
            <a:tailEnd/>
          </a:ln>
        </p:spPr>
        <p:txBody>
          <a:bodyPr anchor="b"/>
          <a:lstStyle/>
          <a:p>
            <a:pPr algn="ctr">
              <a:lnSpc>
                <a:spcPct val="90000"/>
              </a:lnSpc>
            </a:pPr>
            <a:endParaRPr lang="ru-RU" sz="4000">
              <a:solidFill>
                <a:schemeClr val="bg1"/>
              </a:solidFill>
              <a:cs typeface="Tahoma" pitchFamily="34" charset="0"/>
            </a:endParaRPr>
          </a:p>
        </p:txBody>
      </p:sp>
      <p:sp>
        <p:nvSpPr>
          <p:cNvPr id="14340" name="Rectangle 4"/>
          <p:cNvSpPr>
            <a:spLocks noGrp="1"/>
          </p:cNvSpPr>
          <p:nvPr>
            <p:ph type="ctrTitle"/>
          </p:nvPr>
        </p:nvSpPr>
        <p:spPr>
          <a:xfrm>
            <a:off x="4173538" y="585788"/>
            <a:ext cx="7580312" cy="3976687"/>
          </a:xfrm>
        </p:spPr>
        <p:txBody>
          <a:bodyPr/>
          <a:lstStyle/>
          <a:p>
            <a:pPr algn="r"/>
            <a:r>
              <a:rPr lang="ru-RU" sz="6600" b="1" smtClean="0">
                <a:solidFill>
                  <a:schemeClr val="bg1"/>
                </a:solidFill>
                <a:latin typeface="Bodoni MT" pitchFamily="18" charset="0"/>
              </a:rPr>
              <a:t>Профессиональное развитие молодежи</a:t>
            </a:r>
            <a:r>
              <a:rPr lang="ru-RU" sz="4000" smtClean="0">
                <a:solidFill>
                  <a:schemeClr val="bg1"/>
                </a:solidFill>
              </a:rPr>
              <a:t> </a:t>
            </a:r>
            <a:br>
              <a:rPr lang="ru-RU" sz="4000" smtClean="0">
                <a:solidFill>
                  <a:schemeClr val="bg1"/>
                </a:solidFill>
              </a:rPr>
            </a:br>
            <a:r>
              <a:rPr lang="ru-RU" sz="4000" smtClean="0">
                <a:solidFill>
                  <a:schemeClr val="bg1"/>
                </a:solidFill>
              </a:rPr>
              <a:t/>
            </a:r>
            <a:br>
              <a:rPr lang="ru-RU" sz="4000" smtClean="0">
                <a:solidFill>
                  <a:schemeClr val="bg1"/>
                </a:solidFill>
              </a:rPr>
            </a:br>
            <a:r>
              <a:rPr lang="ru-RU" sz="1800" smtClean="0">
                <a:solidFill>
                  <a:schemeClr val="bg1"/>
                </a:solidFill>
                <a:latin typeface="Bodoni MT Condensed" pitchFamily="18" charset="0"/>
              </a:rPr>
              <a:t>Открытое акционерное общество хлопчатобумажный комбинат</a:t>
            </a:r>
            <a:br>
              <a:rPr lang="ru-RU" sz="1800" smtClean="0">
                <a:solidFill>
                  <a:schemeClr val="bg1"/>
                </a:solidFill>
                <a:latin typeface="Bodoni MT Condensed" pitchFamily="18" charset="0"/>
              </a:rPr>
            </a:br>
            <a:r>
              <a:rPr lang="ru-RU" sz="2800" smtClean="0">
                <a:solidFill>
                  <a:schemeClr val="bg1"/>
                </a:solidFill>
                <a:latin typeface="Bodoni MT Condensed" pitchFamily="18" charset="0"/>
              </a:rPr>
              <a:t>  «Шуйские ситцы»</a:t>
            </a:r>
            <a:r>
              <a:rPr lang="ru-RU" sz="2800" smtClean="0">
                <a:solidFill>
                  <a:schemeClr val="bg1"/>
                </a:solidFill>
                <a:latin typeface="Arial" charset="0"/>
              </a:rPr>
              <a:t/>
            </a:r>
            <a:br>
              <a:rPr lang="ru-RU" sz="2800" smtClean="0">
                <a:solidFill>
                  <a:schemeClr val="bg1"/>
                </a:solidFill>
                <a:latin typeface="Arial" charset="0"/>
              </a:rPr>
            </a:br>
            <a:r>
              <a:rPr lang="ru-RU" sz="2800" smtClean="0">
                <a:solidFill>
                  <a:schemeClr val="bg1"/>
                </a:solidFill>
                <a:latin typeface="Arial" charset="0"/>
              </a:rPr>
              <a:t/>
            </a:r>
            <a:br>
              <a:rPr lang="ru-RU" sz="2800" smtClean="0">
                <a:solidFill>
                  <a:schemeClr val="bg1"/>
                </a:solidFill>
                <a:latin typeface="Arial" charset="0"/>
              </a:rPr>
            </a:br>
            <a:endParaRPr lang="ru-RU" smtClean="0">
              <a:solidFill>
                <a:schemeClr val="bg1"/>
              </a:solidFill>
              <a:latin typeface="Arial" charset="0"/>
            </a:endParaRPr>
          </a:p>
        </p:txBody>
      </p:sp>
      <p:sp>
        <p:nvSpPr>
          <p:cNvPr id="14341" name="Rectangle 5"/>
          <p:cNvSpPr>
            <a:spLocks noGrp="1"/>
          </p:cNvSpPr>
          <p:nvPr>
            <p:ph type="subTitle" idx="1"/>
          </p:nvPr>
        </p:nvSpPr>
        <p:spPr>
          <a:xfrm>
            <a:off x="219075" y="5302250"/>
            <a:ext cx="10144125" cy="1225550"/>
          </a:xfrm>
        </p:spPr>
        <p:txBody>
          <a:bodyPr/>
          <a:lstStyle/>
          <a:p>
            <a:pPr algn="l"/>
            <a:endParaRPr lang="ru-RU" sz="2400" smtClean="0">
              <a:latin typeface="Bodoni MT" pitchFamily="18" charset="0"/>
            </a:endParaRPr>
          </a:p>
          <a:p>
            <a:pPr algn="l"/>
            <a:r>
              <a:rPr lang="ru-RU" sz="2400" smtClean="0">
                <a:solidFill>
                  <a:srgbClr val="FFFF00"/>
                </a:solidFill>
                <a:latin typeface="Bodoni MT" pitchFamily="18" charset="0"/>
              </a:rPr>
              <a:t>Региональный этап конкурса «Лучшие практики наставничества  </a:t>
            </a:r>
            <a:br>
              <a:rPr lang="ru-RU" sz="2400" smtClean="0">
                <a:solidFill>
                  <a:srgbClr val="FFFF00"/>
                </a:solidFill>
                <a:latin typeface="Bodoni MT" pitchFamily="18" charset="0"/>
              </a:rPr>
            </a:br>
            <a:r>
              <a:rPr lang="ru-RU" sz="2400" smtClean="0">
                <a:solidFill>
                  <a:srgbClr val="FFFF00"/>
                </a:solidFill>
                <a:latin typeface="Bodoni MT" pitchFamily="18" charset="0"/>
              </a:rPr>
              <a:t>в Ивановской области»</a:t>
            </a:r>
          </a:p>
        </p:txBody>
      </p:sp>
      <p:pic>
        <p:nvPicPr>
          <p:cNvPr id="14342" name="Picture 8" descr="тииульный лист"/>
          <p:cNvPicPr>
            <a:picLocks noChangeAspect="1" noChangeArrowheads="1"/>
          </p:cNvPicPr>
          <p:nvPr/>
        </p:nvPicPr>
        <p:blipFill>
          <a:blip r:embed="rId3"/>
          <a:srcRect/>
          <a:stretch>
            <a:fillRect/>
          </a:stretch>
        </p:blipFill>
        <p:spPr bwMode="auto">
          <a:xfrm>
            <a:off x="284163" y="2655888"/>
            <a:ext cx="4535487" cy="30099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6" descr="ситец"/>
          <p:cNvPicPr>
            <a:picLocks noChangeAspect="1" noChangeArrowheads="1"/>
          </p:cNvPicPr>
          <p:nvPr/>
        </p:nvPicPr>
        <p:blipFill>
          <a:blip r:embed="rId2">
            <a:lum bright="36000" contrast="6000"/>
          </a:blip>
          <a:srcRect/>
          <a:stretch>
            <a:fillRect/>
          </a:stretch>
        </p:blipFill>
        <p:spPr bwMode="auto">
          <a:xfrm>
            <a:off x="1028700" y="0"/>
            <a:ext cx="11163300" cy="6858000"/>
          </a:xfrm>
          <a:prstGeom prst="rect">
            <a:avLst/>
          </a:prstGeom>
          <a:noFill/>
          <a:ln w="9525">
            <a:noFill/>
            <a:miter lim="800000"/>
            <a:headEnd/>
            <a:tailEnd/>
          </a:ln>
        </p:spPr>
      </p:pic>
      <p:sp>
        <p:nvSpPr>
          <p:cNvPr id="6" name="Прямоугольник 5"/>
          <p:cNvSpPr/>
          <p:nvPr/>
        </p:nvSpPr>
        <p:spPr>
          <a:xfrm>
            <a:off x="0" y="0"/>
            <a:ext cx="1065213" cy="6858000"/>
          </a:xfrm>
          <a:prstGeom prst="rect">
            <a:avLst/>
          </a:prstGeom>
          <a:solidFill>
            <a:srgbClr val="6C6C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3555" name="Заголовок 1"/>
          <p:cNvSpPr txBox="1">
            <a:spLocks/>
          </p:cNvSpPr>
          <p:nvPr/>
        </p:nvSpPr>
        <p:spPr bwMode="auto">
          <a:xfrm rot="-5400000">
            <a:off x="-1193006" y="4253706"/>
            <a:ext cx="3525838" cy="631825"/>
          </a:xfrm>
          <a:prstGeom prst="rect">
            <a:avLst/>
          </a:prstGeom>
          <a:noFill/>
          <a:ln w="9525">
            <a:noFill/>
            <a:miter lim="800000"/>
            <a:headEnd/>
            <a:tailEnd/>
          </a:ln>
        </p:spPr>
        <p:txBody>
          <a:bodyPr anchor="ctr"/>
          <a:lstStyle/>
          <a:p>
            <a:pPr algn="ctr">
              <a:lnSpc>
                <a:spcPct val="90000"/>
              </a:lnSpc>
            </a:pPr>
            <a:r>
              <a:rPr lang="ru-RU" sz="1200">
                <a:solidFill>
                  <a:schemeClr val="bg1"/>
                </a:solidFill>
                <a:latin typeface="Times New Roman" pitchFamily="18" charset="0"/>
                <a:cs typeface="Tahoma" pitchFamily="34" charset="0"/>
              </a:rPr>
              <a:t>Профессиональное</a:t>
            </a:r>
            <a:r>
              <a:rPr lang="ru-RU" sz="1200">
                <a:solidFill>
                  <a:schemeClr val="bg1"/>
                </a:solidFill>
                <a:latin typeface="Tahoma" pitchFamily="34" charset="0"/>
                <a:cs typeface="Tahoma" pitchFamily="34" charset="0"/>
              </a:rPr>
              <a:t> развитие молодежи  </a:t>
            </a:r>
            <a:r>
              <a:rPr lang="ru-RU" sz="1200" b="1">
                <a:solidFill>
                  <a:srgbClr val="FFCCFF"/>
                </a:solidFill>
                <a:latin typeface="Tahoma" pitchFamily="34" charset="0"/>
                <a:cs typeface="Tahoma" pitchFamily="34" charset="0"/>
              </a:rPr>
              <a:t>Работа со школьниками города и района </a:t>
            </a:r>
          </a:p>
          <a:p>
            <a:pPr algn="ctr">
              <a:lnSpc>
                <a:spcPct val="90000"/>
              </a:lnSpc>
            </a:pPr>
            <a:r>
              <a:rPr lang="ru-RU" sz="1000" b="1">
                <a:solidFill>
                  <a:srgbClr val="FFCCFF"/>
                </a:solidFill>
                <a:latin typeface="Tahoma" pitchFamily="34" charset="0"/>
                <a:cs typeface="Tahoma" pitchFamily="34" charset="0"/>
              </a:rPr>
              <a:t>(поддержка творческих коллективов)</a:t>
            </a:r>
          </a:p>
        </p:txBody>
      </p:sp>
      <p:pic>
        <p:nvPicPr>
          <p:cNvPr id="23556" name="Рисунок 10"/>
          <p:cNvPicPr>
            <a:picLocks noChangeAspect="1"/>
          </p:cNvPicPr>
          <p:nvPr/>
        </p:nvPicPr>
        <p:blipFill>
          <a:blip r:embed="rId3"/>
          <a:srcRect/>
          <a:stretch>
            <a:fillRect/>
          </a:stretch>
        </p:blipFill>
        <p:spPr bwMode="auto">
          <a:xfrm>
            <a:off x="255588" y="247650"/>
            <a:ext cx="630237" cy="2336800"/>
          </a:xfrm>
          <a:prstGeom prst="rect">
            <a:avLst/>
          </a:prstGeom>
          <a:noFill/>
          <a:ln w="9525">
            <a:noFill/>
            <a:miter lim="800000"/>
            <a:headEnd/>
            <a:tailEnd/>
          </a:ln>
        </p:spPr>
      </p:pic>
      <p:pic>
        <p:nvPicPr>
          <p:cNvPr id="23557" name="Picture 12" descr="мода дети"/>
          <p:cNvPicPr>
            <a:picLocks noChangeAspect="1" noChangeArrowheads="1"/>
          </p:cNvPicPr>
          <p:nvPr/>
        </p:nvPicPr>
        <p:blipFill>
          <a:blip r:embed="rId4"/>
          <a:srcRect/>
          <a:stretch>
            <a:fillRect/>
          </a:stretch>
        </p:blipFill>
        <p:spPr bwMode="auto">
          <a:xfrm>
            <a:off x="1196975" y="228600"/>
            <a:ext cx="1385888" cy="2076450"/>
          </a:xfrm>
          <a:prstGeom prst="rect">
            <a:avLst/>
          </a:prstGeom>
          <a:noFill/>
          <a:ln w="28575">
            <a:solidFill>
              <a:srgbClr val="FFCCFF"/>
            </a:solidFill>
            <a:miter lim="800000"/>
            <a:headEnd/>
            <a:tailEnd/>
          </a:ln>
        </p:spPr>
      </p:pic>
      <p:pic>
        <p:nvPicPr>
          <p:cNvPr id="23558" name="Picture 15" descr="театр образа 2"/>
          <p:cNvPicPr>
            <a:picLocks noChangeAspect="1" noChangeArrowheads="1"/>
          </p:cNvPicPr>
          <p:nvPr/>
        </p:nvPicPr>
        <p:blipFill>
          <a:blip r:embed="rId5"/>
          <a:srcRect t="14496" b="7907"/>
          <a:stretch>
            <a:fillRect/>
          </a:stretch>
        </p:blipFill>
        <p:spPr bwMode="auto">
          <a:xfrm>
            <a:off x="5872163" y="152400"/>
            <a:ext cx="5907087" cy="3925888"/>
          </a:xfrm>
          <a:prstGeom prst="rect">
            <a:avLst/>
          </a:prstGeom>
          <a:noFill/>
          <a:ln w="28575">
            <a:solidFill>
              <a:srgbClr val="FFCCFF"/>
            </a:solidFill>
            <a:miter lim="800000"/>
            <a:headEnd/>
            <a:tailEnd/>
          </a:ln>
        </p:spPr>
      </p:pic>
      <p:pic>
        <p:nvPicPr>
          <p:cNvPr id="23559" name="Picture 14" descr="театр образа"/>
          <p:cNvPicPr>
            <a:picLocks noChangeAspect="1" noChangeArrowheads="1"/>
          </p:cNvPicPr>
          <p:nvPr/>
        </p:nvPicPr>
        <p:blipFill>
          <a:blip r:embed="rId6"/>
          <a:srcRect/>
          <a:stretch>
            <a:fillRect/>
          </a:stretch>
        </p:blipFill>
        <p:spPr bwMode="auto">
          <a:xfrm>
            <a:off x="1419225" y="2101850"/>
            <a:ext cx="5653088" cy="4487863"/>
          </a:xfrm>
          <a:prstGeom prst="rect">
            <a:avLst/>
          </a:prstGeom>
          <a:solidFill>
            <a:srgbClr val="FFCCFF"/>
          </a:solidFill>
          <a:ln w="28575">
            <a:solidFill>
              <a:srgbClr val="FFCCFF"/>
            </a:solidFill>
            <a:miter lim="800000"/>
            <a:headEnd/>
            <a:tailEnd/>
          </a:ln>
        </p:spPr>
      </p:pic>
      <p:sp>
        <p:nvSpPr>
          <p:cNvPr id="23560" name="AutoShape 17"/>
          <p:cNvSpPr>
            <a:spLocks noChangeArrowheads="1"/>
          </p:cNvSpPr>
          <p:nvPr/>
        </p:nvSpPr>
        <p:spPr bwMode="auto">
          <a:xfrm>
            <a:off x="2371725" y="219075"/>
            <a:ext cx="5191125" cy="873125"/>
          </a:xfrm>
          <a:prstGeom prst="roundRect">
            <a:avLst>
              <a:gd name="adj" fmla="val 16667"/>
            </a:avLst>
          </a:prstGeom>
          <a:solidFill>
            <a:srgbClr val="FFCCFF"/>
          </a:solidFill>
          <a:ln w="9525">
            <a:solidFill>
              <a:schemeClr val="hlink"/>
            </a:solidFill>
            <a:round/>
            <a:headEnd/>
            <a:tailEnd/>
          </a:ln>
        </p:spPr>
        <p:txBody>
          <a:bodyPr wrap="none" anchor="ctr"/>
          <a:lstStyle/>
          <a:p>
            <a:pPr algn="ctr"/>
            <a:r>
              <a:rPr lang="ru-RU" sz="1000" b="1">
                <a:solidFill>
                  <a:schemeClr val="hlink"/>
                </a:solidFill>
              </a:rPr>
              <a:t>Поддержка и сотрудничество с творческими коллективами города, области: </a:t>
            </a:r>
          </a:p>
          <a:p>
            <a:pPr algn="ctr"/>
            <a:r>
              <a:rPr lang="ru-RU" sz="1000" b="1">
                <a:solidFill>
                  <a:schemeClr val="hlink"/>
                </a:solidFill>
              </a:rPr>
              <a:t>"Заслуженным коллективом народного творчества Ивановской области" – </a:t>
            </a:r>
          </a:p>
          <a:p>
            <a:pPr algn="ctr"/>
            <a:r>
              <a:rPr lang="ru-RU" sz="1000" b="1">
                <a:solidFill>
                  <a:schemeClr val="hlink"/>
                </a:solidFill>
              </a:rPr>
              <a:t>студией мод «Театр образа»,Театр моды «Каприз» пос.г.т.Лежнево и д.р.</a:t>
            </a:r>
          </a:p>
        </p:txBody>
      </p:sp>
      <p:pic>
        <p:nvPicPr>
          <p:cNvPr id="23561" name="Picture 18" descr="калинушка"/>
          <p:cNvPicPr>
            <a:picLocks noChangeAspect="1" noChangeArrowheads="1"/>
          </p:cNvPicPr>
          <p:nvPr/>
        </p:nvPicPr>
        <p:blipFill>
          <a:blip r:embed="rId7"/>
          <a:srcRect/>
          <a:stretch>
            <a:fillRect/>
          </a:stretch>
        </p:blipFill>
        <p:spPr bwMode="auto">
          <a:xfrm>
            <a:off x="6091238" y="3424238"/>
            <a:ext cx="9525" cy="9525"/>
          </a:xfrm>
          <a:prstGeom prst="rect">
            <a:avLst/>
          </a:prstGeom>
          <a:noFill/>
          <a:ln w="9525">
            <a:noFill/>
            <a:miter lim="800000"/>
            <a:headEnd/>
            <a:tailEnd/>
          </a:ln>
        </p:spPr>
      </p:pic>
      <p:pic>
        <p:nvPicPr>
          <p:cNvPr id="23562" name="Picture 19" descr="калинушка"/>
          <p:cNvPicPr>
            <a:picLocks noChangeAspect="1" noChangeArrowheads="1"/>
          </p:cNvPicPr>
          <p:nvPr/>
        </p:nvPicPr>
        <p:blipFill>
          <a:blip r:embed="rId7"/>
          <a:srcRect/>
          <a:stretch>
            <a:fillRect/>
          </a:stretch>
        </p:blipFill>
        <p:spPr bwMode="auto">
          <a:xfrm>
            <a:off x="6091238" y="3424238"/>
            <a:ext cx="9525" cy="9525"/>
          </a:xfrm>
          <a:prstGeom prst="rect">
            <a:avLst/>
          </a:prstGeom>
          <a:noFill/>
          <a:ln w="9525">
            <a:noFill/>
            <a:miter lim="800000"/>
            <a:headEnd/>
            <a:tailEnd/>
          </a:ln>
        </p:spPr>
      </p:pic>
      <p:pic>
        <p:nvPicPr>
          <p:cNvPr id="23563" name="Picture 20" descr="калинушка"/>
          <p:cNvPicPr>
            <a:picLocks noChangeAspect="1" noChangeArrowheads="1"/>
          </p:cNvPicPr>
          <p:nvPr/>
        </p:nvPicPr>
        <p:blipFill>
          <a:blip r:embed="rId7"/>
          <a:srcRect/>
          <a:stretch>
            <a:fillRect/>
          </a:stretch>
        </p:blipFill>
        <p:spPr bwMode="auto">
          <a:xfrm>
            <a:off x="6091238" y="3424238"/>
            <a:ext cx="9525" cy="9525"/>
          </a:xfrm>
          <a:prstGeom prst="rect">
            <a:avLst/>
          </a:prstGeom>
          <a:noFill/>
          <a:ln w="9525">
            <a:noFill/>
            <a:miter lim="800000"/>
            <a:headEnd/>
            <a:tailEnd/>
          </a:ln>
        </p:spPr>
      </p:pic>
      <p:pic>
        <p:nvPicPr>
          <p:cNvPr id="23564" name="Picture 21" descr="2024-06-24_12-28-39"/>
          <p:cNvPicPr>
            <a:picLocks noChangeAspect="1" noChangeArrowheads="1"/>
          </p:cNvPicPr>
          <p:nvPr/>
        </p:nvPicPr>
        <p:blipFill>
          <a:blip r:embed="rId8"/>
          <a:srcRect/>
          <a:stretch>
            <a:fillRect/>
          </a:stretch>
        </p:blipFill>
        <p:spPr bwMode="auto">
          <a:xfrm>
            <a:off x="7461250" y="3663950"/>
            <a:ext cx="4454525" cy="2927350"/>
          </a:xfrm>
          <a:prstGeom prst="rect">
            <a:avLst/>
          </a:prstGeom>
          <a:noFill/>
          <a:ln w="38100">
            <a:solidFill>
              <a:srgbClr val="FFCCFF"/>
            </a:solid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8" descr="ткань2"/>
          <p:cNvPicPr>
            <a:picLocks noChangeAspect="1" noChangeArrowheads="1"/>
          </p:cNvPicPr>
          <p:nvPr/>
        </p:nvPicPr>
        <p:blipFill>
          <a:blip r:embed="rId2"/>
          <a:srcRect/>
          <a:stretch>
            <a:fillRect/>
          </a:stretch>
        </p:blipFill>
        <p:spPr bwMode="auto">
          <a:xfrm>
            <a:off x="1066800" y="0"/>
            <a:ext cx="11125200" cy="6858000"/>
          </a:xfrm>
          <a:prstGeom prst="rect">
            <a:avLst/>
          </a:prstGeom>
          <a:noFill/>
          <a:ln w="9525">
            <a:noFill/>
            <a:miter lim="800000"/>
            <a:headEnd/>
            <a:tailEnd/>
          </a:ln>
        </p:spPr>
      </p:pic>
      <p:sp>
        <p:nvSpPr>
          <p:cNvPr id="6" name="Прямоугольник 5"/>
          <p:cNvSpPr/>
          <p:nvPr/>
        </p:nvSpPr>
        <p:spPr>
          <a:xfrm>
            <a:off x="0" y="0"/>
            <a:ext cx="1065213" cy="6858000"/>
          </a:xfrm>
          <a:prstGeom prst="rect">
            <a:avLst/>
          </a:prstGeom>
          <a:solidFill>
            <a:srgbClr val="6C6C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4579" name="Заголовок 1"/>
          <p:cNvSpPr txBox="1">
            <a:spLocks/>
          </p:cNvSpPr>
          <p:nvPr/>
        </p:nvSpPr>
        <p:spPr bwMode="auto">
          <a:xfrm rot="-5400000">
            <a:off x="-1193006" y="4253706"/>
            <a:ext cx="3525838" cy="631825"/>
          </a:xfrm>
          <a:prstGeom prst="rect">
            <a:avLst/>
          </a:prstGeom>
          <a:noFill/>
          <a:ln w="9525">
            <a:noFill/>
            <a:miter lim="800000"/>
            <a:headEnd/>
            <a:tailEnd/>
          </a:ln>
        </p:spPr>
        <p:txBody>
          <a:bodyPr anchor="ctr"/>
          <a:lstStyle/>
          <a:p>
            <a:pPr algn="ctr"/>
            <a:r>
              <a:rPr lang="ru-RU" sz="1200">
                <a:solidFill>
                  <a:schemeClr val="bg1"/>
                </a:solidFill>
                <a:latin typeface="Times New Roman" pitchFamily="18" charset="0"/>
                <a:cs typeface="Tahoma" pitchFamily="34" charset="0"/>
              </a:rPr>
              <a:t>Профессиональное</a:t>
            </a:r>
            <a:r>
              <a:rPr lang="ru-RU" sz="1200">
                <a:solidFill>
                  <a:schemeClr val="bg1"/>
                </a:solidFill>
                <a:latin typeface="Tahoma" pitchFamily="34" charset="0"/>
                <a:cs typeface="Tahoma" pitchFamily="34" charset="0"/>
              </a:rPr>
              <a:t> развитие молодежи  </a:t>
            </a:r>
          </a:p>
          <a:p>
            <a:pPr algn="ctr"/>
            <a:r>
              <a:rPr lang="ru-RU" sz="1000" b="1">
                <a:solidFill>
                  <a:srgbClr val="FFCCFF"/>
                </a:solidFill>
              </a:rPr>
              <a:t>Работа со школьниками города и района </a:t>
            </a:r>
          </a:p>
          <a:p>
            <a:pPr algn="ctr"/>
            <a:r>
              <a:rPr lang="ru-RU" sz="1000" b="1">
                <a:solidFill>
                  <a:srgbClr val="FFCCFF"/>
                </a:solidFill>
              </a:rPr>
              <a:t>(поддержка творческих коллективов)</a:t>
            </a:r>
          </a:p>
          <a:p>
            <a:pPr algn="ctr">
              <a:lnSpc>
                <a:spcPct val="90000"/>
              </a:lnSpc>
            </a:pPr>
            <a:endParaRPr lang="ru-RU" sz="1000" b="1">
              <a:solidFill>
                <a:srgbClr val="FFCCFF"/>
              </a:solidFill>
              <a:latin typeface="Tahoma" pitchFamily="34" charset="0"/>
              <a:cs typeface="Tahoma" pitchFamily="34" charset="0"/>
            </a:endParaRPr>
          </a:p>
        </p:txBody>
      </p:sp>
      <p:pic>
        <p:nvPicPr>
          <p:cNvPr id="24580" name="Рисунок 10"/>
          <p:cNvPicPr>
            <a:picLocks noChangeAspect="1"/>
          </p:cNvPicPr>
          <p:nvPr/>
        </p:nvPicPr>
        <p:blipFill>
          <a:blip r:embed="rId3"/>
          <a:srcRect/>
          <a:stretch>
            <a:fillRect/>
          </a:stretch>
        </p:blipFill>
        <p:spPr bwMode="auto">
          <a:xfrm>
            <a:off x="255588" y="247650"/>
            <a:ext cx="630237" cy="2336800"/>
          </a:xfrm>
          <a:prstGeom prst="rect">
            <a:avLst/>
          </a:prstGeom>
          <a:noFill/>
          <a:ln w="9525">
            <a:noFill/>
            <a:miter lim="800000"/>
            <a:headEnd/>
            <a:tailEnd/>
          </a:ln>
        </p:spPr>
      </p:pic>
      <p:pic>
        <p:nvPicPr>
          <p:cNvPr id="24581" name="Picture 10" descr="калинушка"/>
          <p:cNvPicPr>
            <a:picLocks noChangeAspect="1" noChangeArrowheads="1"/>
          </p:cNvPicPr>
          <p:nvPr/>
        </p:nvPicPr>
        <p:blipFill>
          <a:blip r:embed="rId4"/>
          <a:srcRect/>
          <a:stretch>
            <a:fillRect/>
          </a:stretch>
        </p:blipFill>
        <p:spPr bwMode="auto">
          <a:xfrm>
            <a:off x="6091238" y="3424238"/>
            <a:ext cx="9525" cy="9525"/>
          </a:xfrm>
          <a:prstGeom prst="rect">
            <a:avLst/>
          </a:prstGeom>
          <a:noFill/>
          <a:ln w="9525">
            <a:noFill/>
            <a:miter lim="800000"/>
            <a:headEnd/>
            <a:tailEnd/>
          </a:ln>
        </p:spPr>
      </p:pic>
      <p:sp>
        <p:nvSpPr>
          <p:cNvPr id="24582" name="AutoShape 13"/>
          <p:cNvSpPr>
            <a:spLocks noChangeArrowheads="1"/>
          </p:cNvSpPr>
          <p:nvPr/>
        </p:nvSpPr>
        <p:spPr bwMode="auto">
          <a:xfrm>
            <a:off x="1162050" y="228600"/>
            <a:ext cx="5229225" cy="669925"/>
          </a:xfrm>
          <a:prstGeom prst="roundRect">
            <a:avLst>
              <a:gd name="adj" fmla="val 16667"/>
            </a:avLst>
          </a:prstGeom>
          <a:solidFill>
            <a:srgbClr val="FFCCFF"/>
          </a:solidFill>
          <a:ln w="9525">
            <a:solidFill>
              <a:schemeClr val="hlink"/>
            </a:solidFill>
            <a:round/>
            <a:headEnd/>
            <a:tailEnd/>
          </a:ln>
        </p:spPr>
        <p:txBody>
          <a:bodyPr wrap="none" anchor="ctr"/>
          <a:lstStyle/>
          <a:p>
            <a:pPr algn="ctr"/>
            <a:r>
              <a:rPr lang="ru-RU">
                <a:solidFill>
                  <a:schemeClr val="hlink"/>
                </a:solidFill>
              </a:rPr>
              <a:t>Студия бального танца «Вояж»</a:t>
            </a:r>
          </a:p>
        </p:txBody>
      </p:sp>
      <p:pic>
        <p:nvPicPr>
          <p:cNvPr id="24583" name="Picture 15" descr="GxasWltVQek"/>
          <p:cNvPicPr>
            <a:picLocks noChangeAspect="1" noChangeArrowheads="1"/>
          </p:cNvPicPr>
          <p:nvPr/>
        </p:nvPicPr>
        <p:blipFill>
          <a:blip r:embed="rId5"/>
          <a:srcRect l="8727" t="13727" r="6194"/>
          <a:stretch>
            <a:fillRect/>
          </a:stretch>
        </p:blipFill>
        <p:spPr bwMode="auto">
          <a:xfrm>
            <a:off x="1433513" y="1042988"/>
            <a:ext cx="5757862" cy="3890962"/>
          </a:xfrm>
          <a:prstGeom prst="rect">
            <a:avLst/>
          </a:prstGeom>
          <a:noFill/>
          <a:ln w="28575">
            <a:solidFill>
              <a:schemeClr val="hlink"/>
            </a:solidFill>
            <a:miter lim="800000"/>
            <a:headEnd/>
            <a:tailEnd/>
          </a:ln>
        </p:spPr>
      </p:pic>
      <p:pic>
        <p:nvPicPr>
          <p:cNvPr id="24584" name="Picture 17" descr="rjc4UPtUgLw"/>
          <p:cNvPicPr>
            <a:picLocks noChangeAspect="1" noChangeArrowheads="1"/>
          </p:cNvPicPr>
          <p:nvPr/>
        </p:nvPicPr>
        <p:blipFill>
          <a:blip r:embed="rId6"/>
          <a:srcRect/>
          <a:stretch>
            <a:fillRect/>
          </a:stretch>
        </p:blipFill>
        <p:spPr bwMode="auto">
          <a:xfrm>
            <a:off x="6534150" y="3124200"/>
            <a:ext cx="5248275" cy="3462338"/>
          </a:xfrm>
          <a:prstGeom prst="rect">
            <a:avLst/>
          </a:prstGeom>
          <a:noFill/>
          <a:ln w="28575">
            <a:solidFill>
              <a:schemeClr val="hlink"/>
            </a:solid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1065213" cy="6858000"/>
          </a:xfrm>
          <a:prstGeom prst="rect">
            <a:avLst/>
          </a:prstGeom>
          <a:solidFill>
            <a:srgbClr val="6C6C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5602" name="Заголовок 1"/>
          <p:cNvSpPr txBox="1">
            <a:spLocks/>
          </p:cNvSpPr>
          <p:nvPr/>
        </p:nvSpPr>
        <p:spPr bwMode="auto">
          <a:xfrm rot="-5400000">
            <a:off x="-1142206" y="4355306"/>
            <a:ext cx="3525838" cy="631825"/>
          </a:xfrm>
          <a:prstGeom prst="rect">
            <a:avLst/>
          </a:prstGeom>
          <a:noFill/>
          <a:ln w="9525">
            <a:noFill/>
            <a:miter lim="800000"/>
            <a:headEnd/>
            <a:tailEnd/>
          </a:ln>
        </p:spPr>
        <p:txBody>
          <a:bodyPr anchor="ctr"/>
          <a:lstStyle/>
          <a:p>
            <a:pPr algn="ctr">
              <a:lnSpc>
                <a:spcPct val="90000"/>
              </a:lnSpc>
            </a:pPr>
            <a:r>
              <a:rPr lang="ru-RU" sz="1400">
                <a:solidFill>
                  <a:schemeClr val="bg1"/>
                </a:solidFill>
              </a:rPr>
              <a:t>Профессиональное развитие молодежи </a:t>
            </a:r>
            <a:r>
              <a:rPr lang="ru-RU" sz="1400" b="1">
                <a:solidFill>
                  <a:srgbClr val="FFCCFF"/>
                </a:solidFill>
              </a:rPr>
              <a:t>Работа со школьниками города и района</a:t>
            </a:r>
            <a:r>
              <a:rPr lang="ru-RU" sz="1400"/>
              <a:t> </a:t>
            </a:r>
          </a:p>
        </p:txBody>
      </p:sp>
      <p:pic>
        <p:nvPicPr>
          <p:cNvPr id="25603" name="Рисунок 10"/>
          <p:cNvPicPr>
            <a:picLocks noChangeAspect="1"/>
          </p:cNvPicPr>
          <p:nvPr/>
        </p:nvPicPr>
        <p:blipFill>
          <a:blip r:embed="rId2"/>
          <a:srcRect/>
          <a:stretch>
            <a:fillRect/>
          </a:stretch>
        </p:blipFill>
        <p:spPr bwMode="auto">
          <a:xfrm>
            <a:off x="255588" y="247650"/>
            <a:ext cx="630237" cy="2336800"/>
          </a:xfrm>
          <a:prstGeom prst="rect">
            <a:avLst/>
          </a:prstGeom>
          <a:noFill/>
          <a:ln w="9525">
            <a:noFill/>
            <a:miter lim="800000"/>
            <a:headEnd/>
            <a:tailEnd/>
          </a:ln>
        </p:spPr>
      </p:pic>
      <p:sp>
        <p:nvSpPr>
          <p:cNvPr id="25604" name="Rectangle 5"/>
          <p:cNvSpPr>
            <a:spLocks noGrp="1"/>
          </p:cNvSpPr>
          <p:nvPr>
            <p:ph type="title" idx="4294967295"/>
          </p:nvPr>
        </p:nvSpPr>
        <p:spPr>
          <a:xfrm>
            <a:off x="1277938" y="0"/>
            <a:ext cx="10533062" cy="1196975"/>
          </a:xfrm>
        </p:spPr>
        <p:txBody>
          <a:bodyPr/>
          <a:lstStyle/>
          <a:p>
            <a:r>
              <a:rPr lang="ru-RU" sz="1600" b="1" smtClean="0">
                <a:solidFill>
                  <a:schemeClr val="hlink"/>
                </a:solidFill>
                <a:latin typeface="Times New Roman" pitchFamily="18" charset="0"/>
              </a:rPr>
              <a:t>Ёлка желаний продолжает исполнять детские мечты! </a:t>
            </a:r>
            <a:br>
              <a:rPr lang="ru-RU" sz="1600" b="1" smtClean="0">
                <a:solidFill>
                  <a:schemeClr val="hlink"/>
                </a:solidFill>
                <a:latin typeface="Times New Roman" pitchFamily="18" charset="0"/>
              </a:rPr>
            </a:br>
            <a:r>
              <a:rPr lang="ru-RU" sz="1600" b="1" smtClean="0">
                <a:solidFill>
                  <a:schemeClr val="hlink"/>
                </a:solidFill>
                <a:latin typeface="Times New Roman" pitchFamily="18" charset="0"/>
              </a:rPr>
              <a:t>Четверо воспитанников Фурмановского детского дома побывали в Ледовом парке с сытным перекусом перед обратной дорогой. Счастливые детские глаза - лучшая благодарность нам, взрослым, взявшим на себя ненадолго роль добрых волшебников .</a:t>
            </a:r>
            <a:r>
              <a:rPr lang="ru-RU" sz="1400" b="1" smtClean="0">
                <a:latin typeface="Times New Roman" pitchFamily="18" charset="0"/>
              </a:rPr>
              <a:t> </a:t>
            </a:r>
          </a:p>
        </p:txBody>
      </p:sp>
      <p:pic>
        <p:nvPicPr>
          <p:cNvPr id="25605" name="Picture 7" descr="WP3B9yqzftI"/>
          <p:cNvPicPr>
            <a:picLocks noChangeAspect="1" noChangeArrowheads="1"/>
          </p:cNvPicPr>
          <p:nvPr/>
        </p:nvPicPr>
        <p:blipFill>
          <a:blip r:embed="rId3"/>
          <a:srcRect/>
          <a:stretch>
            <a:fillRect/>
          </a:stretch>
        </p:blipFill>
        <p:spPr bwMode="auto">
          <a:xfrm>
            <a:off x="1282700" y="1117600"/>
            <a:ext cx="6773863" cy="5080000"/>
          </a:xfrm>
          <a:prstGeom prst="rect">
            <a:avLst/>
          </a:prstGeom>
          <a:noFill/>
          <a:ln w="38100">
            <a:solidFill>
              <a:schemeClr val="accent2"/>
            </a:solidFill>
            <a:miter lim="800000"/>
            <a:headEnd/>
            <a:tailEnd/>
          </a:ln>
        </p:spPr>
      </p:pic>
      <p:pic>
        <p:nvPicPr>
          <p:cNvPr id="25606" name="Picture 9" descr="k4r7HJoks58"/>
          <p:cNvPicPr>
            <a:picLocks noChangeAspect="1" noChangeArrowheads="1"/>
          </p:cNvPicPr>
          <p:nvPr/>
        </p:nvPicPr>
        <p:blipFill>
          <a:blip r:embed="rId4"/>
          <a:srcRect/>
          <a:stretch>
            <a:fillRect/>
          </a:stretch>
        </p:blipFill>
        <p:spPr bwMode="auto">
          <a:xfrm>
            <a:off x="8255000" y="989013"/>
            <a:ext cx="3302000" cy="5572125"/>
          </a:xfrm>
          <a:prstGeom prst="rect">
            <a:avLst/>
          </a:prstGeom>
          <a:noFill/>
          <a:ln w="38100">
            <a:solidFill>
              <a:schemeClr val="accent2"/>
            </a:solid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1065213" cy="6858000"/>
          </a:xfrm>
          <a:prstGeom prst="rect">
            <a:avLst/>
          </a:prstGeom>
          <a:solidFill>
            <a:srgbClr val="6C6C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6626" name="Заголовок 1"/>
          <p:cNvSpPr txBox="1">
            <a:spLocks/>
          </p:cNvSpPr>
          <p:nvPr/>
        </p:nvSpPr>
        <p:spPr bwMode="auto">
          <a:xfrm rot="-5400000">
            <a:off x="-1193006" y="4253706"/>
            <a:ext cx="3525838" cy="631825"/>
          </a:xfrm>
          <a:prstGeom prst="rect">
            <a:avLst/>
          </a:prstGeom>
          <a:noFill/>
          <a:ln w="9525">
            <a:noFill/>
            <a:miter lim="800000"/>
            <a:headEnd/>
            <a:tailEnd/>
          </a:ln>
        </p:spPr>
        <p:txBody>
          <a:bodyPr anchor="ctr"/>
          <a:lstStyle/>
          <a:p>
            <a:pPr>
              <a:lnSpc>
                <a:spcPct val="90000"/>
              </a:lnSpc>
            </a:pPr>
            <a:r>
              <a:rPr lang="ru-RU" sz="1400">
                <a:solidFill>
                  <a:schemeClr val="bg1"/>
                </a:solidFill>
                <a:latin typeface="Times New Roman" pitchFamily="18" charset="0"/>
                <a:cs typeface="Tahoma" pitchFamily="34" charset="0"/>
              </a:rPr>
              <a:t>Профессиональное</a:t>
            </a:r>
            <a:r>
              <a:rPr lang="ru-RU" sz="1400">
                <a:solidFill>
                  <a:schemeClr val="bg1"/>
                </a:solidFill>
                <a:latin typeface="Tahoma" pitchFamily="34" charset="0"/>
                <a:cs typeface="Tahoma" pitchFamily="34" charset="0"/>
              </a:rPr>
              <a:t> развитие молодежи </a:t>
            </a:r>
            <a:endParaRPr lang="ru-RU" sz="1400">
              <a:solidFill>
                <a:schemeClr val="bg1"/>
              </a:solidFill>
              <a:cs typeface="Tahoma" pitchFamily="34" charset="0"/>
            </a:endParaRPr>
          </a:p>
          <a:p>
            <a:pPr>
              <a:lnSpc>
                <a:spcPct val="90000"/>
              </a:lnSpc>
            </a:pPr>
            <a:r>
              <a:rPr lang="ru-RU" sz="1000">
                <a:solidFill>
                  <a:srgbClr val="FFFF99"/>
                </a:solidFill>
                <a:cs typeface="Tahoma" pitchFamily="34" charset="0"/>
              </a:rPr>
              <a:t>амбассадор Компании – студия мод «Театр образа» </a:t>
            </a:r>
          </a:p>
        </p:txBody>
      </p:sp>
      <p:pic>
        <p:nvPicPr>
          <p:cNvPr id="26627" name="Рисунок 10"/>
          <p:cNvPicPr>
            <a:picLocks noChangeAspect="1"/>
          </p:cNvPicPr>
          <p:nvPr/>
        </p:nvPicPr>
        <p:blipFill>
          <a:blip r:embed="rId2"/>
          <a:srcRect/>
          <a:stretch>
            <a:fillRect/>
          </a:stretch>
        </p:blipFill>
        <p:spPr bwMode="auto">
          <a:xfrm>
            <a:off x="255588" y="247650"/>
            <a:ext cx="630237" cy="2336800"/>
          </a:xfrm>
          <a:prstGeom prst="rect">
            <a:avLst/>
          </a:prstGeom>
          <a:noFill/>
          <a:ln w="9525">
            <a:noFill/>
            <a:miter lim="800000"/>
            <a:headEnd/>
            <a:tailEnd/>
          </a:ln>
        </p:spPr>
      </p:pic>
      <p:sp>
        <p:nvSpPr>
          <p:cNvPr id="26628" name="Объект 2"/>
          <p:cNvSpPr>
            <a:spLocks noGrp="1"/>
          </p:cNvSpPr>
          <p:nvPr>
            <p:ph idx="4294967295"/>
          </p:nvPr>
        </p:nvSpPr>
        <p:spPr>
          <a:xfrm>
            <a:off x="1260475" y="206375"/>
            <a:ext cx="10645775" cy="5984875"/>
          </a:xfrm>
        </p:spPr>
        <p:txBody>
          <a:bodyPr/>
          <a:lstStyle/>
          <a:p>
            <a:pPr marL="0" indent="0" eaLnBrk="1" hangingPunct="1">
              <a:lnSpc>
                <a:spcPct val="120000"/>
              </a:lnSpc>
              <a:buFont typeface="Arial" charset="0"/>
              <a:buNone/>
            </a:pPr>
            <a:r>
              <a:rPr lang="ru-RU" sz="1200" b="1" smtClean="0">
                <a:solidFill>
                  <a:schemeClr val="hlink"/>
                </a:solidFill>
                <a:latin typeface="Times New Roman" pitchFamily="18" charset="0"/>
              </a:rPr>
              <a:t>Молодежный этнокультурный фестиваль-лаборатория «Время традиций» в Коломне прошел с участием тканей </a:t>
            </a:r>
            <a:r>
              <a:rPr lang="ru-RU" sz="1200" b="1" u="sng" smtClean="0">
                <a:solidFill>
                  <a:schemeClr val="hlink"/>
                </a:solidFill>
                <a:latin typeface="Times New Roman" pitchFamily="18" charset="0"/>
                <a:hlinkClick r:id="rId3"/>
                <a:hlinkMouseOver r:id="rId4"/>
              </a:rPr>
              <a:t>«Шуйских ситцев»</a:t>
            </a:r>
            <a:r>
              <a:rPr lang="ru-RU" sz="1200" b="1" smtClean="0">
                <a:solidFill>
                  <a:schemeClr val="hlink"/>
                </a:solidFill>
                <a:latin typeface="Times New Roman" pitchFamily="18" charset="0"/>
              </a:rPr>
              <a:t>. А точнее – с участием студии моды </a:t>
            </a:r>
            <a:r>
              <a:rPr lang="ru-RU" sz="1200" b="1" smtClean="0">
                <a:solidFill>
                  <a:schemeClr val="hlink"/>
                </a:solidFill>
                <a:latin typeface="Times New Roman" pitchFamily="18" charset="0"/>
                <a:hlinkClick r:id="rId5"/>
                <a:hlinkMouseOver r:id="rId4"/>
              </a:rPr>
              <a:t>«Театр образа»</a:t>
            </a:r>
            <a:r>
              <a:rPr lang="ru-RU" sz="1200" b="1" smtClean="0">
                <a:solidFill>
                  <a:schemeClr val="hlink"/>
                </a:solidFill>
                <a:latin typeface="Times New Roman" pitchFamily="18" charset="0"/>
              </a:rPr>
              <a:t> с коллекциями из тканей производства нашей компании. Всероссийский этнокультурный фестиваль-лаборатория «Время традиций» объединил сто молодых людей из 30 регионов России. Основной темой мероприятия стало приобщение современного поколения к этнокультурным традициям России. «Представили наш опыт создания и фольклорных костюмов, и современной молодежной одежды, выполненных из тканей ассортиментной линейки крупнейшего предприятия нашего родного города».  </a:t>
            </a:r>
            <a:br>
              <a:rPr lang="ru-RU" sz="1200" b="1" smtClean="0">
                <a:solidFill>
                  <a:schemeClr val="hlink"/>
                </a:solidFill>
                <a:latin typeface="Times New Roman" pitchFamily="18" charset="0"/>
              </a:rPr>
            </a:br>
            <a:r>
              <a:rPr lang="ru-RU" sz="1600" smtClean="0">
                <a:solidFill>
                  <a:schemeClr val="tx2"/>
                </a:solidFill>
                <a:latin typeface="Bodoni MT Condensed" pitchFamily="18" charset="0"/>
                <a:cs typeface="Tahoma" pitchFamily="34" charset="0"/>
              </a:rPr>
              <a:t>.</a:t>
            </a:r>
          </a:p>
        </p:txBody>
      </p:sp>
      <p:pic>
        <p:nvPicPr>
          <p:cNvPr id="26629" name="Picture 7" descr="MefzIVziYbc"/>
          <p:cNvPicPr>
            <a:picLocks noChangeAspect="1" noChangeArrowheads="1"/>
          </p:cNvPicPr>
          <p:nvPr/>
        </p:nvPicPr>
        <p:blipFill>
          <a:blip r:embed="rId6"/>
          <a:srcRect/>
          <a:stretch>
            <a:fillRect/>
          </a:stretch>
        </p:blipFill>
        <p:spPr bwMode="auto">
          <a:xfrm>
            <a:off x="1362075" y="1854200"/>
            <a:ext cx="3568700" cy="4064000"/>
          </a:xfrm>
          <a:prstGeom prst="rect">
            <a:avLst/>
          </a:prstGeom>
          <a:noFill/>
          <a:ln w="9525">
            <a:noFill/>
            <a:miter lim="800000"/>
            <a:headEnd/>
            <a:tailEnd/>
          </a:ln>
        </p:spPr>
      </p:pic>
      <p:pic>
        <p:nvPicPr>
          <p:cNvPr id="26630" name="Picture 9" descr="_0jpe65dH3g"/>
          <p:cNvPicPr>
            <a:picLocks noChangeAspect="1" noChangeArrowheads="1"/>
          </p:cNvPicPr>
          <p:nvPr/>
        </p:nvPicPr>
        <p:blipFill>
          <a:blip r:embed="rId7"/>
          <a:srcRect/>
          <a:stretch>
            <a:fillRect/>
          </a:stretch>
        </p:blipFill>
        <p:spPr bwMode="auto">
          <a:xfrm>
            <a:off x="5756275" y="1676400"/>
            <a:ext cx="2813050" cy="4643438"/>
          </a:xfrm>
          <a:prstGeom prst="rect">
            <a:avLst/>
          </a:prstGeom>
          <a:noFill/>
          <a:ln w="38100">
            <a:solidFill>
              <a:schemeClr val="accent2"/>
            </a:solidFill>
            <a:miter lim="800000"/>
            <a:headEnd/>
            <a:tailEnd/>
          </a:ln>
        </p:spPr>
      </p:pic>
      <p:pic>
        <p:nvPicPr>
          <p:cNvPr id="26631" name="Picture 11" descr="uSn7f3IC6kI"/>
          <p:cNvPicPr>
            <a:picLocks noChangeAspect="1" noChangeArrowheads="1"/>
          </p:cNvPicPr>
          <p:nvPr/>
        </p:nvPicPr>
        <p:blipFill>
          <a:blip r:embed="rId8"/>
          <a:srcRect/>
          <a:stretch>
            <a:fillRect/>
          </a:stretch>
        </p:blipFill>
        <p:spPr bwMode="auto">
          <a:xfrm>
            <a:off x="8826500" y="1663700"/>
            <a:ext cx="2824163" cy="4705350"/>
          </a:xfrm>
          <a:prstGeom prst="rect">
            <a:avLst/>
          </a:prstGeom>
          <a:noFill/>
          <a:ln w="38100">
            <a:solidFill>
              <a:schemeClr val="accent2"/>
            </a:solid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7" descr="scale_1200"/>
          <p:cNvPicPr>
            <a:picLocks noChangeAspect="1" noChangeArrowheads="1"/>
          </p:cNvPicPr>
          <p:nvPr/>
        </p:nvPicPr>
        <p:blipFill>
          <a:blip r:embed="rId2">
            <a:lum bright="12000" contrast="-18000"/>
          </a:blip>
          <a:srcRect/>
          <a:stretch>
            <a:fillRect/>
          </a:stretch>
        </p:blipFill>
        <p:spPr bwMode="auto">
          <a:xfrm>
            <a:off x="4368800" y="1585913"/>
            <a:ext cx="4389438" cy="3830637"/>
          </a:xfrm>
          <a:prstGeom prst="rect">
            <a:avLst/>
          </a:prstGeom>
          <a:noFill/>
          <a:ln w="9525">
            <a:noFill/>
            <a:miter lim="800000"/>
            <a:headEnd/>
            <a:tailEnd/>
          </a:ln>
        </p:spPr>
      </p:pic>
      <p:sp>
        <p:nvSpPr>
          <p:cNvPr id="6" name="Прямоугольник 5"/>
          <p:cNvSpPr/>
          <p:nvPr/>
        </p:nvSpPr>
        <p:spPr>
          <a:xfrm>
            <a:off x="0" y="0"/>
            <a:ext cx="1065213" cy="6858000"/>
          </a:xfrm>
          <a:prstGeom prst="rect">
            <a:avLst/>
          </a:prstGeom>
          <a:solidFill>
            <a:srgbClr val="6C6C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7651" name="Заголовок 1"/>
          <p:cNvSpPr txBox="1">
            <a:spLocks/>
          </p:cNvSpPr>
          <p:nvPr/>
        </p:nvSpPr>
        <p:spPr bwMode="auto">
          <a:xfrm rot="-5400000">
            <a:off x="-1193006" y="4253706"/>
            <a:ext cx="3525838" cy="631825"/>
          </a:xfrm>
          <a:prstGeom prst="rect">
            <a:avLst/>
          </a:prstGeom>
          <a:noFill/>
          <a:ln w="9525">
            <a:noFill/>
            <a:miter lim="800000"/>
            <a:headEnd/>
            <a:tailEnd/>
          </a:ln>
        </p:spPr>
        <p:txBody>
          <a:bodyPr anchor="ctr"/>
          <a:lstStyle/>
          <a:p>
            <a:pPr algn="ctr">
              <a:lnSpc>
                <a:spcPct val="90000"/>
              </a:lnSpc>
            </a:pPr>
            <a:r>
              <a:rPr lang="ru-RU" sz="1400">
                <a:solidFill>
                  <a:schemeClr val="bg1"/>
                </a:solidFill>
                <a:latin typeface="Times New Roman" pitchFamily="18" charset="0"/>
                <a:cs typeface="Tahoma" pitchFamily="34" charset="0"/>
              </a:rPr>
              <a:t>Профессиональное</a:t>
            </a:r>
            <a:r>
              <a:rPr lang="ru-RU" sz="1400">
                <a:solidFill>
                  <a:schemeClr val="bg1"/>
                </a:solidFill>
                <a:latin typeface="Tahoma" pitchFamily="34" charset="0"/>
                <a:cs typeface="Tahoma" pitchFamily="34" charset="0"/>
              </a:rPr>
              <a:t> развитие молодежи </a:t>
            </a:r>
            <a:r>
              <a:rPr lang="ru-RU" sz="1400">
                <a:solidFill>
                  <a:schemeClr val="bg1"/>
                </a:solidFill>
                <a:cs typeface="Tahoma" pitchFamily="34" charset="0"/>
              </a:rPr>
              <a:t> </a:t>
            </a:r>
            <a:r>
              <a:rPr lang="ru-RU" sz="1400">
                <a:solidFill>
                  <a:srgbClr val="F5B487"/>
                </a:solidFill>
                <a:cs typeface="Tahoma" pitchFamily="34" charset="0"/>
              </a:rPr>
              <a:t>работа с обучающимися СПО и ВПО </a:t>
            </a:r>
          </a:p>
        </p:txBody>
      </p:sp>
      <p:pic>
        <p:nvPicPr>
          <p:cNvPr id="27652" name="Рисунок 10"/>
          <p:cNvPicPr>
            <a:picLocks noChangeAspect="1"/>
          </p:cNvPicPr>
          <p:nvPr/>
        </p:nvPicPr>
        <p:blipFill>
          <a:blip r:embed="rId3"/>
          <a:srcRect/>
          <a:stretch>
            <a:fillRect/>
          </a:stretch>
        </p:blipFill>
        <p:spPr bwMode="auto">
          <a:xfrm>
            <a:off x="255588" y="247650"/>
            <a:ext cx="630237" cy="2336800"/>
          </a:xfrm>
          <a:prstGeom prst="rect">
            <a:avLst/>
          </a:prstGeom>
          <a:noFill/>
          <a:ln w="9525">
            <a:noFill/>
            <a:miter lim="800000"/>
            <a:headEnd/>
            <a:tailEnd/>
          </a:ln>
        </p:spPr>
      </p:pic>
      <p:sp>
        <p:nvSpPr>
          <p:cNvPr id="27653" name="Объект 2"/>
          <p:cNvSpPr>
            <a:spLocks noGrp="1"/>
          </p:cNvSpPr>
          <p:nvPr>
            <p:ph idx="4294967295"/>
          </p:nvPr>
        </p:nvSpPr>
        <p:spPr>
          <a:xfrm>
            <a:off x="1260475" y="0"/>
            <a:ext cx="10645775" cy="6191250"/>
          </a:xfrm>
        </p:spPr>
        <p:txBody>
          <a:bodyPr/>
          <a:lstStyle/>
          <a:p>
            <a:pPr marL="0" indent="0" algn="just" eaLnBrk="1" hangingPunct="1">
              <a:lnSpc>
                <a:spcPct val="120000"/>
              </a:lnSpc>
              <a:buFont typeface="Arial" charset="0"/>
              <a:buNone/>
            </a:pPr>
            <a:r>
              <a:rPr lang="ru-RU" sz="1400" b="1" smtClean="0">
                <a:latin typeface="Arial" charset="0"/>
                <a:cs typeface="Tahoma" pitchFamily="34" charset="0"/>
              </a:rPr>
              <a:t>В Компании ведется активная работа с обучающимися средних профессиональных и высших профессиональных учебных заведений. ОАО ХБК «Шуйские ситцы» стала одним из инициаторов создания кластера легкой промышленности в Ивановской области. На базе ОГБПОУ Шуйский многопрофильный колледж сформировался кластер, который на сегодня включает в себя 4 предприятия и 9 колледжей. Работа направлена на подготовку специалистов под запрос работодателя, с профессиональными  компетенциями и навыками, необходимыми на рынке труда </a:t>
            </a:r>
          </a:p>
        </p:txBody>
      </p:sp>
      <p:sp>
        <p:nvSpPr>
          <p:cNvPr id="27654" name="Oval 6"/>
          <p:cNvSpPr>
            <a:spLocks noChangeArrowheads="1"/>
          </p:cNvSpPr>
          <p:nvPr/>
        </p:nvSpPr>
        <p:spPr bwMode="auto">
          <a:xfrm>
            <a:off x="5122863" y="3201988"/>
            <a:ext cx="2884487" cy="1485900"/>
          </a:xfrm>
          <a:prstGeom prst="ellipse">
            <a:avLst/>
          </a:prstGeom>
          <a:solidFill>
            <a:srgbClr val="FBE2D1"/>
          </a:solidFill>
          <a:ln w="9525">
            <a:solidFill>
              <a:schemeClr val="tx1"/>
            </a:solidFill>
            <a:round/>
            <a:headEnd/>
            <a:tailEnd/>
          </a:ln>
        </p:spPr>
        <p:txBody>
          <a:bodyPr wrap="none" anchor="ctr"/>
          <a:lstStyle/>
          <a:p>
            <a:pPr algn="ctr"/>
            <a:r>
              <a:rPr lang="ru-RU"/>
              <a:t>Формы работы </a:t>
            </a:r>
          </a:p>
        </p:txBody>
      </p:sp>
      <p:sp>
        <p:nvSpPr>
          <p:cNvPr id="27655" name="AutoShape 7"/>
          <p:cNvSpPr>
            <a:spLocks noChangeArrowheads="1"/>
          </p:cNvSpPr>
          <p:nvPr/>
        </p:nvSpPr>
        <p:spPr bwMode="auto">
          <a:xfrm>
            <a:off x="1411288" y="1657350"/>
            <a:ext cx="2930525" cy="989013"/>
          </a:xfrm>
          <a:prstGeom prst="plaque">
            <a:avLst>
              <a:gd name="adj" fmla="val 16667"/>
            </a:avLst>
          </a:prstGeom>
          <a:solidFill>
            <a:srgbClr val="FBE2D1"/>
          </a:solidFill>
          <a:ln w="9525">
            <a:solidFill>
              <a:schemeClr val="tx1"/>
            </a:solidFill>
            <a:miter lim="800000"/>
            <a:headEnd/>
            <a:tailEnd/>
          </a:ln>
        </p:spPr>
        <p:txBody>
          <a:bodyPr wrap="none" anchor="ctr"/>
          <a:lstStyle/>
          <a:p>
            <a:pPr algn="ctr"/>
            <a:r>
              <a:rPr lang="ru-RU" sz="1400">
                <a:solidFill>
                  <a:schemeClr val="hlink"/>
                </a:solidFill>
              </a:rPr>
              <a:t>Участие в разработке </a:t>
            </a:r>
          </a:p>
          <a:p>
            <a:pPr algn="ctr"/>
            <a:r>
              <a:rPr lang="ru-RU" sz="1400">
                <a:solidFill>
                  <a:schemeClr val="hlink"/>
                </a:solidFill>
              </a:rPr>
              <a:t> основной </a:t>
            </a:r>
          </a:p>
          <a:p>
            <a:pPr algn="ctr"/>
            <a:r>
              <a:rPr lang="ru-RU" sz="1400">
                <a:solidFill>
                  <a:schemeClr val="hlink"/>
                </a:solidFill>
              </a:rPr>
              <a:t>профессиональной </a:t>
            </a:r>
          </a:p>
          <a:p>
            <a:pPr algn="ctr"/>
            <a:r>
              <a:rPr lang="ru-RU" sz="1400">
                <a:solidFill>
                  <a:schemeClr val="hlink"/>
                </a:solidFill>
              </a:rPr>
              <a:t>образовательной программы</a:t>
            </a:r>
            <a:r>
              <a:rPr lang="ru-RU">
                <a:solidFill>
                  <a:srgbClr val="F5B487"/>
                </a:solidFill>
              </a:rPr>
              <a:t> </a:t>
            </a:r>
          </a:p>
        </p:txBody>
      </p:sp>
      <p:sp>
        <p:nvSpPr>
          <p:cNvPr id="27656" name="AutoShape 8"/>
          <p:cNvSpPr>
            <a:spLocks noChangeArrowheads="1"/>
          </p:cNvSpPr>
          <p:nvPr/>
        </p:nvSpPr>
        <p:spPr bwMode="auto">
          <a:xfrm>
            <a:off x="1349375" y="2708275"/>
            <a:ext cx="3027363" cy="912813"/>
          </a:xfrm>
          <a:prstGeom prst="plaque">
            <a:avLst>
              <a:gd name="adj" fmla="val 16667"/>
            </a:avLst>
          </a:prstGeom>
          <a:solidFill>
            <a:srgbClr val="FBE2D1"/>
          </a:solidFill>
          <a:ln w="9525">
            <a:solidFill>
              <a:schemeClr val="tx1"/>
            </a:solidFill>
            <a:miter lim="800000"/>
            <a:headEnd/>
            <a:tailEnd/>
          </a:ln>
        </p:spPr>
        <p:txBody>
          <a:bodyPr wrap="none" anchor="ctr"/>
          <a:lstStyle/>
          <a:p>
            <a:pPr algn="ctr"/>
            <a:r>
              <a:rPr lang="ru-RU" sz="1400">
                <a:solidFill>
                  <a:schemeClr val="hlink"/>
                </a:solidFill>
              </a:rPr>
              <a:t>Участие в формировании </a:t>
            </a:r>
          </a:p>
          <a:p>
            <a:pPr algn="ctr"/>
            <a:r>
              <a:rPr lang="ru-RU" sz="1400">
                <a:solidFill>
                  <a:schemeClr val="hlink"/>
                </a:solidFill>
              </a:rPr>
              <a:t>перечня оборудования,</a:t>
            </a:r>
          </a:p>
          <a:p>
            <a:pPr algn="ctr"/>
            <a:r>
              <a:rPr lang="ru-RU" sz="1400">
                <a:solidFill>
                  <a:schemeClr val="hlink"/>
                </a:solidFill>
              </a:rPr>
              <a:t> материально-технической базы, </a:t>
            </a:r>
          </a:p>
          <a:p>
            <a:pPr algn="ctr"/>
            <a:r>
              <a:rPr lang="ru-RU" sz="1400">
                <a:solidFill>
                  <a:schemeClr val="hlink"/>
                </a:solidFill>
              </a:rPr>
              <a:t>софинансирование.</a:t>
            </a:r>
          </a:p>
        </p:txBody>
      </p:sp>
      <p:sp>
        <p:nvSpPr>
          <p:cNvPr id="27657" name="AutoShape 9"/>
          <p:cNvSpPr>
            <a:spLocks noChangeArrowheads="1"/>
          </p:cNvSpPr>
          <p:nvPr/>
        </p:nvSpPr>
        <p:spPr bwMode="auto">
          <a:xfrm>
            <a:off x="8764588" y="1519238"/>
            <a:ext cx="3060700" cy="1157287"/>
          </a:xfrm>
          <a:prstGeom prst="plaque">
            <a:avLst>
              <a:gd name="adj" fmla="val 16667"/>
            </a:avLst>
          </a:prstGeom>
          <a:solidFill>
            <a:srgbClr val="FBE2D1"/>
          </a:solidFill>
          <a:ln w="9525">
            <a:solidFill>
              <a:schemeClr val="tx1"/>
            </a:solidFill>
            <a:miter lim="800000"/>
            <a:headEnd/>
            <a:tailEnd/>
          </a:ln>
        </p:spPr>
        <p:txBody>
          <a:bodyPr wrap="none" anchor="ctr"/>
          <a:lstStyle/>
          <a:p>
            <a:pPr algn="ctr"/>
            <a:r>
              <a:rPr lang="ru-RU" sz="1400">
                <a:solidFill>
                  <a:schemeClr val="hlink"/>
                </a:solidFill>
              </a:rPr>
              <a:t>Заключение целевых</a:t>
            </a:r>
          </a:p>
          <a:p>
            <a:pPr algn="ctr"/>
            <a:r>
              <a:rPr lang="ru-RU" sz="1400">
                <a:solidFill>
                  <a:schemeClr val="hlink"/>
                </a:solidFill>
              </a:rPr>
              <a:t> договоров между студентами </a:t>
            </a:r>
          </a:p>
          <a:p>
            <a:pPr algn="ctr"/>
            <a:r>
              <a:rPr lang="ru-RU" sz="1400">
                <a:solidFill>
                  <a:schemeClr val="hlink"/>
                </a:solidFill>
              </a:rPr>
              <a:t>и Компанией</a:t>
            </a:r>
            <a:r>
              <a:rPr lang="ru-RU"/>
              <a:t> </a:t>
            </a:r>
          </a:p>
        </p:txBody>
      </p:sp>
      <p:sp>
        <p:nvSpPr>
          <p:cNvPr id="27658" name="AutoShape 10"/>
          <p:cNvSpPr>
            <a:spLocks noChangeArrowheads="1"/>
          </p:cNvSpPr>
          <p:nvPr/>
        </p:nvSpPr>
        <p:spPr bwMode="auto">
          <a:xfrm>
            <a:off x="8788400" y="2790825"/>
            <a:ext cx="3081338" cy="1054100"/>
          </a:xfrm>
          <a:prstGeom prst="plaque">
            <a:avLst>
              <a:gd name="adj" fmla="val 16667"/>
            </a:avLst>
          </a:prstGeom>
          <a:solidFill>
            <a:srgbClr val="FBE2D1"/>
          </a:solidFill>
          <a:ln w="9525">
            <a:solidFill>
              <a:schemeClr val="tx1"/>
            </a:solidFill>
            <a:miter lim="800000"/>
            <a:headEnd/>
            <a:tailEnd/>
          </a:ln>
        </p:spPr>
        <p:txBody>
          <a:bodyPr wrap="none" anchor="ctr"/>
          <a:lstStyle/>
          <a:p>
            <a:pPr algn="ctr"/>
            <a:r>
              <a:rPr lang="ru-RU" sz="1400">
                <a:solidFill>
                  <a:schemeClr val="hlink"/>
                </a:solidFill>
              </a:rPr>
              <a:t>Участие сотрудников </a:t>
            </a:r>
          </a:p>
          <a:p>
            <a:pPr algn="ctr"/>
            <a:r>
              <a:rPr lang="ru-RU" sz="1400">
                <a:solidFill>
                  <a:schemeClr val="hlink"/>
                </a:solidFill>
              </a:rPr>
              <a:t>предприятия в учебном процессе : </a:t>
            </a:r>
          </a:p>
          <a:p>
            <a:pPr algn="ctr"/>
            <a:r>
              <a:rPr lang="ru-RU" sz="1400">
                <a:solidFill>
                  <a:schemeClr val="hlink"/>
                </a:solidFill>
              </a:rPr>
              <a:t>проведение занятий по</a:t>
            </a:r>
          </a:p>
          <a:p>
            <a:pPr algn="ctr"/>
            <a:r>
              <a:rPr lang="ru-RU" sz="1400">
                <a:solidFill>
                  <a:schemeClr val="hlink"/>
                </a:solidFill>
              </a:rPr>
              <a:t> междисциплинарным курсам </a:t>
            </a:r>
          </a:p>
          <a:p>
            <a:pPr algn="ctr"/>
            <a:r>
              <a:rPr lang="ru-RU" sz="1400">
                <a:solidFill>
                  <a:schemeClr val="hlink"/>
                </a:solidFill>
              </a:rPr>
              <a:t>и практической подготовке </a:t>
            </a:r>
          </a:p>
        </p:txBody>
      </p:sp>
      <p:sp>
        <p:nvSpPr>
          <p:cNvPr id="27659" name="AutoShape 11"/>
          <p:cNvSpPr>
            <a:spLocks noChangeArrowheads="1"/>
          </p:cNvSpPr>
          <p:nvPr/>
        </p:nvSpPr>
        <p:spPr bwMode="auto">
          <a:xfrm>
            <a:off x="1268413" y="3711575"/>
            <a:ext cx="2987675" cy="546100"/>
          </a:xfrm>
          <a:prstGeom prst="plaque">
            <a:avLst>
              <a:gd name="adj" fmla="val 16667"/>
            </a:avLst>
          </a:prstGeom>
          <a:solidFill>
            <a:srgbClr val="FBE2D1"/>
          </a:solidFill>
          <a:ln w="9525">
            <a:solidFill>
              <a:schemeClr val="tx1"/>
            </a:solidFill>
            <a:miter lim="800000"/>
            <a:headEnd/>
            <a:tailEnd/>
          </a:ln>
        </p:spPr>
        <p:txBody>
          <a:bodyPr wrap="none" anchor="ctr"/>
          <a:lstStyle/>
          <a:p>
            <a:pPr algn="ctr"/>
            <a:r>
              <a:rPr lang="ru-RU" sz="1400">
                <a:solidFill>
                  <a:schemeClr val="hlink"/>
                </a:solidFill>
              </a:rPr>
              <a:t>Проведение мастер-классов </a:t>
            </a:r>
          </a:p>
          <a:p>
            <a:pPr algn="ctr"/>
            <a:r>
              <a:rPr lang="ru-RU" sz="1400">
                <a:solidFill>
                  <a:schemeClr val="hlink"/>
                </a:solidFill>
              </a:rPr>
              <a:t>и круглых столов</a:t>
            </a:r>
            <a:r>
              <a:rPr lang="ru-RU"/>
              <a:t> </a:t>
            </a:r>
          </a:p>
        </p:txBody>
      </p:sp>
      <p:sp>
        <p:nvSpPr>
          <p:cNvPr id="27660" name="AutoShape 12"/>
          <p:cNvSpPr>
            <a:spLocks noChangeArrowheads="1"/>
          </p:cNvSpPr>
          <p:nvPr/>
        </p:nvSpPr>
        <p:spPr bwMode="auto">
          <a:xfrm>
            <a:off x="8797925" y="4084638"/>
            <a:ext cx="3028950" cy="1066800"/>
          </a:xfrm>
          <a:prstGeom prst="plaque">
            <a:avLst>
              <a:gd name="adj" fmla="val 16667"/>
            </a:avLst>
          </a:prstGeom>
          <a:solidFill>
            <a:srgbClr val="FBE2D1"/>
          </a:solidFill>
          <a:ln w="9525">
            <a:solidFill>
              <a:schemeClr val="tx1"/>
            </a:solidFill>
            <a:miter lim="800000"/>
            <a:headEnd/>
            <a:tailEnd/>
          </a:ln>
        </p:spPr>
        <p:txBody>
          <a:bodyPr wrap="none" anchor="ctr"/>
          <a:lstStyle/>
          <a:p>
            <a:pPr algn="ctr"/>
            <a:r>
              <a:rPr lang="ru-RU" sz="1400">
                <a:solidFill>
                  <a:schemeClr val="hlink"/>
                </a:solidFill>
              </a:rPr>
              <a:t>Участие в мероприятиях</a:t>
            </a:r>
          </a:p>
          <a:p>
            <a:pPr algn="ctr"/>
            <a:r>
              <a:rPr lang="ru-RU" sz="1400">
                <a:solidFill>
                  <a:schemeClr val="hlink"/>
                </a:solidFill>
              </a:rPr>
              <a:t> колледжей: Дни открытых дверей, </a:t>
            </a:r>
          </a:p>
          <a:p>
            <a:pPr algn="ctr"/>
            <a:r>
              <a:rPr lang="ru-RU" sz="1400">
                <a:solidFill>
                  <a:schemeClr val="hlink"/>
                </a:solidFill>
              </a:rPr>
              <a:t>родительские собрания,</a:t>
            </a:r>
          </a:p>
          <a:p>
            <a:pPr algn="ctr"/>
            <a:r>
              <a:rPr lang="ru-RU" sz="1400">
                <a:solidFill>
                  <a:schemeClr val="hlink"/>
                </a:solidFill>
              </a:rPr>
              <a:t> конкурсы и т.д.  </a:t>
            </a:r>
          </a:p>
        </p:txBody>
      </p:sp>
      <p:sp>
        <p:nvSpPr>
          <p:cNvPr id="27661" name="AutoShape 13"/>
          <p:cNvSpPr>
            <a:spLocks noChangeArrowheads="1"/>
          </p:cNvSpPr>
          <p:nvPr/>
        </p:nvSpPr>
        <p:spPr bwMode="auto">
          <a:xfrm>
            <a:off x="8778875" y="5313363"/>
            <a:ext cx="3057525" cy="1025525"/>
          </a:xfrm>
          <a:prstGeom prst="plaque">
            <a:avLst>
              <a:gd name="adj" fmla="val 16667"/>
            </a:avLst>
          </a:prstGeom>
          <a:solidFill>
            <a:srgbClr val="FBE2D1"/>
          </a:solidFill>
          <a:ln w="9525">
            <a:solidFill>
              <a:schemeClr val="tx1"/>
            </a:solidFill>
            <a:miter lim="800000"/>
            <a:headEnd/>
            <a:tailEnd/>
          </a:ln>
        </p:spPr>
        <p:txBody>
          <a:bodyPr wrap="none" anchor="ctr"/>
          <a:lstStyle/>
          <a:p>
            <a:pPr algn="ctr"/>
            <a:r>
              <a:rPr lang="ru-RU" sz="1400">
                <a:solidFill>
                  <a:schemeClr val="hlink"/>
                </a:solidFill>
              </a:rPr>
              <a:t>Участие студентов </a:t>
            </a:r>
          </a:p>
          <a:p>
            <a:pPr algn="ctr"/>
            <a:r>
              <a:rPr lang="ru-RU" sz="1400">
                <a:solidFill>
                  <a:schemeClr val="hlink"/>
                </a:solidFill>
              </a:rPr>
              <a:t>в корпоративных мероприятиях </a:t>
            </a:r>
          </a:p>
          <a:p>
            <a:pPr algn="ctr"/>
            <a:r>
              <a:rPr lang="ru-RU" sz="1400">
                <a:solidFill>
                  <a:schemeClr val="hlink"/>
                </a:solidFill>
              </a:rPr>
              <a:t>Компании</a:t>
            </a:r>
          </a:p>
        </p:txBody>
      </p:sp>
      <p:sp>
        <p:nvSpPr>
          <p:cNvPr id="27662" name="AutoShape 14"/>
          <p:cNvSpPr>
            <a:spLocks noChangeArrowheads="1"/>
          </p:cNvSpPr>
          <p:nvPr/>
        </p:nvSpPr>
        <p:spPr bwMode="auto">
          <a:xfrm>
            <a:off x="1249363" y="4325938"/>
            <a:ext cx="3109912" cy="947737"/>
          </a:xfrm>
          <a:prstGeom prst="plaque">
            <a:avLst>
              <a:gd name="adj" fmla="val 16667"/>
            </a:avLst>
          </a:prstGeom>
          <a:solidFill>
            <a:srgbClr val="FBE2D1"/>
          </a:solidFill>
          <a:ln w="9525">
            <a:solidFill>
              <a:schemeClr val="tx1"/>
            </a:solidFill>
            <a:miter lim="800000"/>
            <a:headEnd/>
            <a:tailEnd/>
          </a:ln>
        </p:spPr>
        <p:txBody>
          <a:bodyPr wrap="none" anchor="ctr"/>
          <a:lstStyle/>
          <a:p>
            <a:pPr algn="ctr"/>
            <a:r>
              <a:rPr lang="ru-RU" sz="1400">
                <a:solidFill>
                  <a:schemeClr val="hlink"/>
                </a:solidFill>
              </a:rPr>
              <a:t>Создание условий для </a:t>
            </a:r>
          </a:p>
          <a:p>
            <a:pPr algn="ctr"/>
            <a:r>
              <a:rPr lang="ru-RU" sz="1400">
                <a:solidFill>
                  <a:schemeClr val="hlink"/>
                </a:solidFill>
              </a:rPr>
              <a:t>Прохождения студентами</a:t>
            </a:r>
          </a:p>
          <a:p>
            <a:pPr algn="ctr"/>
            <a:r>
              <a:rPr lang="ru-RU" sz="1400">
                <a:solidFill>
                  <a:schemeClr val="hlink"/>
                </a:solidFill>
              </a:rPr>
              <a:t> учебной и производственной</a:t>
            </a:r>
          </a:p>
          <a:p>
            <a:pPr algn="ctr"/>
            <a:r>
              <a:rPr lang="ru-RU" sz="1400">
                <a:solidFill>
                  <a:schemeClr val="hlink"/>
                </a:solidFill>
              </a:rPr>
              <a:t> практики в Компании</a:t>
            </a:r>
          </a:p>
        </p:txBody>
      </p:sp>
      <p:sp>
        <p:nvSpPr>
          <p:cNvPr id="27663" name="AutoShape 15"/>
          <p:cNvSpPr>
            <a:spLocks noChangeArrowheads="1"/>
          </p:cNvSpPr>
          <p:nvPr/>
        </p:nvSpPr>
        <p:spPr bwMode="auto">
          <a:xfrm>
            <a:off x="5059363" y="5495925"/>
            <a:ext cx="3211512" cy="965200"/>
          </a:xfrm>
          <a:prstGeom prst="plaque">
            <a:avLst>
              <a:gd name="adj" fmla="val 16667"/>
            </a:avLst>
          </a:prstGeom>
          <a:solidFill>
            <a:srgbClr val="FBE2D1"/>
          </a:solidFill>
          <a:ln w="9525">
            <a:solidFill>
              <a:schemeClr val="tx1"/>
            </a:solidFill>
            <a:miter lim="800000"/>
            <a:headEnd/>
            <a:tailEnd/>
          </a:ln>
        </p:spPr>
        <p:txBody>
          <a:bodyPr wrap="none" anchor="ctr"/>
          <a:lstStyle/>
          <a:p>
            <a:pPr algn="ctr"/>
            <a:r>
              <a:rPr lang="ru-RU" sz="1400">
                <a:solidFill>
                  <a:schemeClr val="hlink"/>
                </a:solidFill>
              </a:rPr>
              <a:t>Возможность для студентов</a:t>
            </a:r>
          </a:p>
          <a:p>
            <a:pPr algn="ctr"/>
            <a:r>
              <a:rPr lang="ru-RU" sz="1400">
                <a:solidFill>
                  <a:schemeClr val="hlink"/>
                </a:solidFill>
              </a:rPr>
              <a:t> совмещать обучение в </a:t>
            </a:r>
          </a:p>
          <a:p>
            <a:pPr algn="ctr"/>
            <a:r>
              <a:rPr lang="ru-RU" sz="1400">
                <a:solidFill>
                  <a:schemeClr val="hlink"/>
                </a:solidFill>
              </a:rPr>
              <a:t>колледже с </a:t>
            </a:r>
          </a:p>
          <a:p>
            <a:pPr algn="ctr"/>
            <a:r>
              <a:rPr lang="ru-RU" sz="1400">
                <a:solidFill>
                  <a:schemeClr val="hlink"/>
                </a:solidFill>
              </a:rPr>
              <a:t>работой в Компании</a:t>
            </a:r>
            <a:r>
              <a:rPr lang="ru-RU"/>
              <a:t> </a:t>
            </a:r>
          </a:p>
        </p:txBody>
      </p:sp>
      <p:sp>
        <p:nvSpPr>
          <p:cNvPr id="27664" name="AutoShape 16"/>
          <p:cNvSpPr>
            <a:spLocks noChangeArrowheads="1"/>
          </p:cNvSpPr>
          <p:nvPr/>
        </p:nvSpPr>
        <p:spPr bwMode="auto">
          <a:xfrm>
            <a:off x="1228725" y="5384800"/>
            <a:ext cx="3241675" cy="1057275"/>
          </a:xfrm>
          <a:prstGeom prst="plaque">
            <a:avLst>
              <a:gd name="adj" fmla="val 16667"/>
            </a:avLst>
          </a:prstGeom>
          <a:solidFill>
            <a:srgbClr val="FBE2D1"/>
          </a:solidFill>
          <a:ln w="9525">
            <a:solidFill>
              <a:schemeClr val="tx1"/>
            </a:solidFill>
            <a:miter lim="800000"/>
            <a:headEnd/>
            <a:tailEnd/>
          </a:ln>
        </p:spPr>
        <p:txBody>
          <a:bodyPr wrap="none" anchor="ctr"/>
          <a:lstStyle/>
          <a:p>
            <a:pPr algn="ctr"/>
            <a:r>
              <a:rPr lang="ru-RU" sz="1400">
                <a:solidFill>
                  <a:schemeClr val="hlink"/>
                </a:solidFill>
              </a:rPr>
              <a:t>Участие в работе</a:t>
            </a:r>
          </a:p>
          <a:p>
            <a:pPr algn="ctr"/>
            <a:r>
              <a:rPr lang="ru-RU" sz="1400">
                <a:solidFill>
                  <a:schemeClr val="hlink"/>
                </a:solidFill>
              </a:rPr>
              <a:t> выпускных квалификационных </a:t>
            </a:r>
          </a:p>
          <a:p>
            <a:pPr algn="ctr"/>
            <a:r>
              <a:rPr lang="ru-RU" sz="1400">
                <a:solidFill>
                  <a:schemeClr val="hlink"/>
                </a:solidFill>
              </a:rPr>
              <a:t>комиссий</a:t>
            </a:r>
          </a:p>
        </p:txBody>
      </p:sp>
      <p:sp>
        <p:nvSpPr>
          <p:cNvPr id="27665" name="Line 17"/>
          <p:cNvSpPr>
            <a:spLocks noChangeShapeType="1"/>
          </p:cNvSpPr>
          <p:nvPr/>
        </p:nvSpPr>
        <p:spPr bwMode="auto">
          <a:xfrm flipV="1">
            <a:off x="7335838" y="2103438"/>
            <a:ext cx="1411287" cy="1198562"/>
          </a:xfrm>
          <a:prstGeom prst="line">
            <a:avLst/>
          </a:prstGeom>
          <a:noFill/>
          <a:ln w="9525">
            <a:solidFill>
              <a:schemeClr val="tx1"/>
            </a:solidFill>
            <a:round/>
            <a:headEnd/>
            <a:tailEnd type="triangle" w="med" len="med"/>
          </a:ln>
        </p:spPr>
        <p:txBody>
          <a:bodyPr/>
          <a:lstStyle/>
          <a:p>
            <a:endParaRPr lang="ru-RU"/>
          </a:p>
        </p:txBody>
      </p:sp>
      <p:sp>
        <p:nvSpPr>
          <p:cNvPr id="27666" name="Line 18"/>
          <p:cNvSpPr>
            <a:spLocks noChangeShapeType="1"/>
          </p:cNvSpPr>
          <p:nvPr/>
        </p:nvSpPr>
        <p:spPr bwMode="auto">
          <a:xfrm flipV="1">
            <a:off x="7823200" y="3251200"/>
            <a:ext cx="955675" cy="334963"/>
          </a:xfrm>
          <a:prstGeom prst="line">
            <a:avLst/>
          </a:prstGeom>
          <a:noFill/>
          <a:ln w="9525">
            <a:solidFill>
              <a:schemeClr val="tx1"/>
            </a:solidFill>
            <a:round/>
            <a:headEnd/>
            <a:tailEnd type="triangle" w="med" len="med"/>
          </a:ln>
        </p:spPr>
        <p:txBody>
          <a:bodyPr/>
          <a:lstStyle/>
          <a:p>
            <a:endParaRPr lang="ru-RU"/>
          </a:p>
        </p:txBody>
      </p:sp>
      <p:sp>
        <p:nvSpPr>
          <p:cNvPr id="27667" name="Line 19"/>
          <p:cNvSpPr>
            <a:spLocks noChangeShapeType="1"/>
          </p:cNvSpPr>
          <p:nvPr/>
        </p:nvSpPr>
        <p:spPr bwMode="auto">
          <a:xfrm>
            <a:off x="7853363" y="4276725"/>
            <a:ext cx="944562" cy="355600"/>
          </a:xfrm>
          <a:prstGeom prst="line">
            <a:avLst/>
          </a:prstGeom>
          <a:noFill/>
          <a:ln w="9525">
            <a:solidFill>
              <a:schemeClr val="tx1"/>
            </a:solidFill>
            <a:round/>
            <a:headEnd/>
            <a:tailEnd type="triangle" w="med" len="med"/>
          </a:ln>
        </p:spPr>
        <p:txBody>
          <a:bodyPr/>
          <a:lstStyle/>
          <a:p>
            <a:endParaRPr lang="ru-RU"/>
          </a:p>
        </p:txBody>
      </p:sp>
      <p:sp>
        <p:nvSpPr>
          <p:cNvPr id="27668" name="Line 20"/>
          <p:cNvSpPr>
            <a:spLocks noChangeShapeType="1"/>
          </p:cNvSpPr>
          <p:nvPr/>
        </p:nvSpPr>
        <p:spPr bwMode="auto">
          <a:xfrm>
            <a:off x="7426325" y="4541838"/>
            <a:ext cx="1352550" cy="1270000"/>
          </a:xfrm>
          <a:prstGeom prst="line">
            <a:avLst/>
          </a:prstGeom>
          <a:noFill/>
          <a:ln w="9525">
            <a:solidFill>
              <a:schemeClr val="tx1"/>
            </a:solidFill>
            <a:round/>
            <a:headEnd/>
            <a:tailEnd type="triangle" w="med" len="med"/>
          </a:ln>
        </p:spPr>
        <p:txBody>
          <a:bodyPr/>
          <a:lstStyle/>
          <a:p>
            <a:endParaRPr lang="ru-RU"/>
          </a:p>
        </p:txBody>
      </p:sp>
      <p:sp>
        <p:nvSpPr>
          <p:cNvPr id="27669" name="Line 21"/>
          <p:cNvSpPr>
            <a:spLocks noChangeShapeType="1"/>
          </p:cNvSpPr>
          <p:nvPr/>
        </p:nvSpPr>
        <p:spPr bwMode="auto">
          <a:xfrm>
            <a:off x="6523038" y="4683125"/>
            <a:ext cx="0" cy="844550"/>
          </a:xfrm>
          <a:prstGeom prst="line">
            <a:avLst/>
          </a:prstGeom>
          <a:noFill/>
          <a:ln w="9525">
            <a:solidFill>
              <a:schemeClr val="tx1"/>
            </a:solidFill>
            <a:round/>
            <a:headEnd/>
            <a:tailEnd type="triangle" w="med" len="med"/>
          </a:ln>
        </p:spPr>
        <p:txBody>
          <a:bodyPr/>
          <a:lstStyle/>
          <a:p>
            <a:endParaRPr lang="ru-RU"/>
          </a:p>
        </p:txBody>
      </p:sp>
      <p:sp>
        <p:nvSpPr>
          <p:cNvPr id="27670" name="Line 22"/>
          <p:cNvSpPr>
            <a:spLocks noChangeShapeType="1"/>
          </p:cNvSpPr>
          <p:nvPr/>
        </p:nvSpPr>
        <p:spPr bwMode="auto">
          <a:xfrm flipH="1">
            <a:off x="4470400" y="4389438"/>
            <a:ext cx="935038" cy="1503362"/>
          </a:xfrm>
          <a:prstGeom prst="line">
            <a:avLst/>
          </a:prstGeom>
          <a:noFill/>
          <a:ln w="9525">
            <a:solidFill>
              <a:schemeClr val="tx1"/>
            </a:solidFill>
            <a:round/>
            <a:headEnd/>
            <a:tailEnd type="triangle" w="med" len="med"/>
          </a:ln>
        </p:spPr>
        <p:txBody>
          <a:bodyPr/>
          <a:lstStyle/>
          <a:p>
            <a:endParaRPr lang="ru-RU"/>
          </a:p>
        </p:txBody>
      </p:sp>
      <p:sp>
        <p:nvSpPr>
          <p:cNvPr id="27671" name="Line 23"/>
          <p:cNvSpPr>
            <a:spLocks noChangeShapeType="1"/>
          </p:cNvSpPr>
          <p:nvPr/>
        </p:nvSpPr>
        <p:spPr bwMode="auto">
          <a:xfrm flipH="1">
            <a:off x="4359275" y="3992563"/>
            <a:ext cx="762000" cy="782637"/>
          </a:xfrm>
          <a:prstGeom prst="line">
            <a:avLst/>
          </a:prstGeom>
          <a:noFill/>
          <a:ln w="9525">
            <a:solidFill>
              <a:schemeClr val="tx1"/>
            </a:solidFill>
            <a:round/>
            <a:headEnd/>
            <a:tailEnd type="triangle" w="med" len="med"/>
          </a:ln>
        </p:spPr>
        <p:txBody>
          <a:bodyPr/>
          <a:lstStyle/>
          <a:p>
            <a:endParaRPr lang="ru-RU"/>
          </a:p>
        </p:txBody>
      </p:sp>
      <p:sp>
        <p:nvSpPr>
          <p:cNvPr id="27672" name="Line 24"/>
          <p:cNvSpPr>
            <a:spLocks noChangeShapeType="1"/>
          </p:cNvSpPr>
          <p:nvPr/>
        </p:nvSpPr>
        <p:spPr bwMode="auto">
          <a:xfrm flipH="1" flipV="1">
            <a:off x="4338638" y="2001838"/>
            <a:ext cx="1341437" cy="1350962"/>
          </a:xfrm>
          <a:prstGeom prst="line">
            <a:avLst/>
          </a:prstGeom>
          <a:noFill/>
          <a:ln w="9525">
            <a:solidFill>
              <a:schemeClr val="tx1"/>
            </a:solidFill>
            <a:round/>
            <a:headEnd/>
            <a:tailEnd type="triangle" w="med" len="med"/>
          </a:ln>
        </p:spPr>
        <p:txBody>
          <a:bodyPr/>
          <a:lstStyle/>
          <a:p>
            <a:endParaRPr lang="ru-RU"/>
          </a:p>
        </p:txBody>
      </p:sp>
      <p:sp>
        <p:nvSpPr>
          <p:cNvPr id="27673" name="Line 25"/>
          <p:cNvSpPr>
            <a:spLocks noChangeShapeType="1"/>
          </p:cNvSpPr>
          <p:nvPr/>
        </p:nvSpPr>
        <p:spPr bwMode="auto">
          <a:xfrm flipH="1" flipV="1">
            <a:off x="4368800" y="3149600"/>
            <a:ext cx="854075" cy="528638"/>
          </a:xfrm>
          <a:prstGeom prst="line">
            <a:avLst/>
          </a:prstGeom>
          <a:noFill/>
          <a:ln w="9525">
            <a:solidFill>
              <a:schemeClr val="tx1"/>
            </a:solidFill>
            <a:round/>
            <a:headEnd/>
            <a:tailEnd type="triangle" w="med" len="med"/>
          </a:ln>
        </p:spPr>
        <p:txBody>
          <a:bodyPr/>
          <a:lstStyle/>
          <a:p>
            <a:endParaRPr lang="ru-RU"/>
          </a:p>
        </p:txBody>
      </p:sp>
      <p:sp>
        <p:nvSpPr>
          <p:cNvPr id="27674" name="Line 26"/>
          <p:cNvSpPr>
            <a:spLocks noChangeShapeType="1"/>
          </p:cNvSpPr>
          <p:nvPr/>
        </p:nvSpPr>
        <p:spPr bwMode="auto">
          <a:xfrm flipH="1">
            <a:off x="4359275" y="3840163"/>
            <a:ext cx="771525" cy="131762"/>
          </a:xfrm>
          <a:prstGeom prst="line">
            <a:avLst/>
          </a:prstGeom>
          <a:noFill/>
          <a:ln w="9525">
            <a:solidFill>
              <a:schemeClr val="tx1"/>
            </a:solidFill>
            <a:round/>
            <a:headEnd/>
            <a:tailEnd type="triangle" w="med" len="med"/>
          </a:ln>
        </p:spPr>
        <p:txBody>
          <a:bodyPr/>
          <a:lstStyle/>
          <a:p>
            <a:endParaRPr lang="ru-RU"/>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1065213" cy="6858000"/>
          </a:xfrm>
          <a:prstGeom prst="rect">
            <a:avLst/>
          </a:prstGeom>
          <a:solidFill>
            <a:srgbClr val="6C6C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8674" name="Заголовок 1"/>
          <p:cNvSpPr txBox="1">
            <a:spLocks/>
          </p:cNvSpPr>
          <p:nvPr/>
        </p:nvSpPr>
        <p:spPr bwMode="auto">
          <a:xfrm rot="-5400000">
            <a:off x="-1193006" y="4253706"/>
            <a:ext cx="3525838" cy="631825"/>
          </a:xfrm>
          <a:prstGeom prst="rect">
            <a:avLst/>
          </a:prstGeom>
          <a:noFill/>
          <a:ln w="9525">
            <a:noFill/>
            <a:miter lim="800000"/>
            <a:headEnd/>
            <a:tailEnd/>
          </a:ln>
        </p:spPr>
        <p:txBody>
          <a:bodyPr anchor="ctr"/>
          <a:lstStyle/>
          <a:p>
            <a:pPr>
              <a:lnSpc>
                <a:spcPct val="90000"/>
              </a:lnSpc>
            </a:pPr>
            <a:r>
              <a:rPr lang="ru-RU" sz="1400">
                <a:solidFill>
                  <a:schemeClr val="bg1"/>
                </a:solidFill>
                <a:latin typeface="Times New Roman" pitchFamily="18" charset="0"/>
                <a:cs typeface="Tahoma" pitchFamily="34" charset="0"/>
              </a:rPr>
              <a:t>Профессиональное</a:t>
            </a:r>
            <a:r>
              <a:rPr lang="ru-RU" sz="1400">
                <a:solidFill>
                  <a:schemeClr val="bg1"/>
                </a:solidFill>
                <a:latin typeface="Tahoma" pitchFamily="34" charset="0"/>
                <a:cs typeface="Tahoma" pitchFamily="34" charset="0"/>
              </a:rPr>
              <a:t> развитие молодежи</a:t>
            </a:r>
          </a:p>
          <a:p>
            <a:pPr algn="ctr">
              <a:lnSpc>
                <a:spcPct val="90000"/>
              </a:lnSpc>
            </a:pPr>
            <a:r>
              <a:rPr lang="ru-RU" sz="1400">
                <a:solidFill>
                  <a:schemeClr val="bg1"/>
                </a:solidFill>
                <a:latin typeface="Tahoma" pitchFamily="34" charset="0"/>
                <a:cs typeface="Tahoma" pitchFamily="34" charset="0"/>
              </a:rPr>
              <a:t> </a:t>
            </a:r>
            <a:r>
              <a:rPr lang="ru-RU" sz="1400">
                <a:solidFill>
                  <a:srgbClr val="F5B487"/>
                </a:solidFill>
              </a:rPr>
              <a:t>работа с обучающимися СПО и ВПО</a:t>
            </a:r>
          </a:p>
        </p:txBody>
      </p:sp>
      <p:pic>
        <p:nvPicPr>
          <p:cNvPr id="28675" name="Рисунок 10"/>
          <p:cNvPicPr>
            <a:picLocks noChangeAspect="1"/>
          </p:cNvPicPr>
          <p:nvPr/>
        </p:nvPicPr>
        <p:blipFill>
          <a:blip r:embed="rId2"/>
          <a:srcRect/>
          <a:stretch>
            <a:fillRect/>
          </a:stretch>
        </p:blipFill>
        <p:spPr bwMode="auto">
          <a:xfrm>
            <a:off x="255588" y="247650"/>
            <a:ext cx="630237" cy="2336800"/>
          </a:xfrm>
          <a:prstGeom prst="rect">
            <a:avLst/>
          </a:prstGeom>
          <a:noFill/>
          <a:ln w="9525">
            <a:noFill/>
            <a:miter lim="800000"/>
            <a:headEnd/>
            <a:tailEnd/>
          </a:ln>
        </p:spPr>
      </p:pic>
      <p:sp>
        <p:nvSpPr>
          <p:cNvPr id="28676" name="Объект 2"/>
          <p:cNvSpPr>
            <a:spLocks noGrp="1"/>
          </p:cNvSpPr>
          <p:nvPr>
            <p:ph idx="4294967295"/>
          </p:nvPr>
        </p:nvSpPr>
        <p:spPr>
          <a:xfrm>
            <a:off x="1260475" y="209550"/>
            <a:ext cx="10931525" cy="5981700"/>
          </a:xfrm>
        </p:spPr>
        <p:txBody>
          <a:bodyPr/>
          <a:lstStyle/>
          <a:p>
            <a:pPr marL="0" indent="0" algn="just" eaLnBrk="1" hangingPunct="1">
              <a:lnSpc>
                <a:spcPct val="120000"/>
              </a:lnSpc>
              <a:buFont typeface="Arial" charset="0"/>
              <a:buNone/>
            </a:pPr>
            <a:r>
              <a:rPr lang="ru-RU" sz="1000" b="1" smtClean="0">
                <a:solidFill>
                  <a:schemeClr val="tx2"/>
                </a:solidFill>
                <a:latin typeface="Arial" charset="0"/>
                <a:cs typeface="Tahoma" pitchFamily="34" charset="0"/>
              </a:rPr>
              <a:t>ОАО ХБК «Шуйские ситцы» является опорным предприятием и принимает активное участие во всех этапах реализации проекта «Профессионалитет». Компания   работает с ОГБПОУ Шуйский многопрофильный колледж, Щуйским филиалом ИВПЭК, ОГБПО Ивановский колледж легкой промышленности и др. </a:t>
            </a:r>
            <a:br>
              <a:rPr lang="ru-RU" sz="1000" b="1" smtClean="0">
                <a:solidFill>
                  <a:schemeClr val="tx2"/>
                </a:solidFill>
                <a:latin typeface="Arial" charset="0"/>
                <a:cs typeface="Tahoma" pitchFamily="34" charset="0"/>
              </a:rPr>
            </a:br>
            <a:endParaRPr lang="ru-RU" sz="1000" b="1" smtClean="0">
              <a:solidFill>
                <a:schemeClr val="tx2"/>
              </a:solidFill>
              <a:latin typeface="Arial" charset="0"/>
              <a:cs typeface="Tahoma" pitchFamily="34" charset="0"/>
            </a:endParaRPr>
          </a:p>
        </p:txBody>
      </p:sp>
      <p:pic>
        <p:nvPicPr>
          <p:cNvPr id="28677" name="Picture 6" descr="горохова"/>
          <p:cNvPicPr>
            <a:picLocks noChangeAspect="1" noChangeArrowheads="1"/>
          </p:cNvPicPr>
          <p:nvPr/>
        </p:nvPicPr>
        <p:blipFill>
          <a:blip r:embed="rId3"/>
          <a:srcRect/>
          <a:stretch>
            <a:fillRect/>
          </a:stretch>
        </p:blipFill>
        <p:spPr bwMode="auto">
          <a:xfrm>
            <a:off x="8905875" y="966788"/>
            <a:ext cx="3082925" cy="4289425"/>
          </a:xfrm>
          <a:prstGeom prst="rect">
            <a:avLst/>
          </a:prstGeom>
          <a:noFill/>
          <a:ln w="28575">
            <a:solidFill>
              <a:schemeClr val="accent2"/>
            </a:solidFill>
            <a:miter lim="800000"/>
            <a:headEnd/>
            <a:tailEnd/>
          </a:ln>
        </p:spPr>
      </p:pic>
      <p:sp>
        <p:nvSpPr>
          <p:cNvPr id="28678" name="AutoShape 7"/>
          <p:cNvSpPr>
            <a:spLocks noChangeArrowheads="1"/>
          </p:cNvSpPr>
          <p:nvPr/>
        </p:nvSpPr>
        <p:spPr bwMode="auto">
          <a:xfrm>
            <a:off x="8915400" y="5257800"/>
            <a:ext cx="3162300" cy="857250"/>
          </a:xfrm>
          <a:prstGeom prst="roundRect">
            <a:avLst>
              <a:gd name="adj" fmla="val 16667"/>
            </a:avLst>
          </a:prstGeom>
          <a:solidFill>
            <a:srgbClr val="FBE2D1"/>
          </a:solidFill>
          <a:ln w="9525">
            <a:solidFill>
              <a:schemeClr val="accent2"/>
            </a:solidFill>
            <a:round/>
            <a:headEnd/>
            <a:tailEnd/>
          </a:ln>
        </p:spPr>
        <p:txBody>
          <a:bodyPr wrap="none" anchor="ctr"/>
          <a:lstStyle/>
          <a:p>
            <a:pPr algn="ctr"/>
            <a:r>
              <a:rPr lang="ru-RU" sz="1000" b="1"/>
              <a:t>Горохова Елена Александровна</a:t>
            </a:r>
            <a:r>
              <a:rPr lang="ru-RU" sz="1000"/>
              <a:t> –</a:t>
            </a:r>
          </a:p>
          <a:p>
            <a:pPr algn="ctr"/>
            <a:r>
              <a:rPr lang="ru-RU" sz="1000"/>
              <a:t>Начальник отдела контроля качества </a:t>
            </a:r>
          </a:p>
          <a:p>
            <a:pPr algn="ctr"/>
            <a:r>
              <a:rPr lang="ru-RU" sz="1000"/>
              <a:t>прядильно-ткацкой Фабрики №3 г.Фурманов </a:t>
            </a:r>
          </a:p>
          <a:p>
            <a:pPr algn="ctr"/>
            <a:r>
              <a:rPr lang="ru-RU" sz="1200" b="1"/>
              <a:t>Преподаватель, наставник </a:t>
            </a:r>
          </a:p>
        </p:txBody>
      </p:sp>
      <p:pic>
        <p:nvPicPr>
          <p:cNvPr id="28679" name="Picture 8" descr="куликов"/>
          <p:cNvPicPr>
            <a:picLocks noChangeAspect="1" noChangeArrowheads="1"/>
          </p:cNvPicPr>
          <p:nvPr/>
        </p:nvPicPr>
        <p:blipFill>
          <a:blip r:embed="rId4"/>
          <a:srcRect/>
          <a:stretch>
            <a:fillRect/>
          </a:stretch>
        </p:blipFill>
        <p:spPr bwMode="auto">
          <a:xfrm>
            <a:off x="1336675" y="812800"/>
            <a:ext cx="1508125" cy="2033588"/>
          </a:xfrm>
          <a:prstGeom prst="rect">
            <a:avLst/>
          </a:prstGeom>
          <a:noFill/>
          <a:ln w="38100">
            <a:solidFill>
              <a:schemeClr val="accent2"/>
            </a:solidFill>
            <a:miter lim="800000"/>
            <a:headEnd/>
            <a:tailEnd/>
          </a:ln>
        </p:spPr>
      </p:pic>
      <p:sp>
        <p:nvSpPr>
          <p:cNvPr id="28680" name="AutoShape 9"/>
          <p:cNvSpPr>
            <a:spLocks noChangeArrowheads="1"/>
          </p:cNvSpPr>
          <p:nvPr/>
        </p:nvSpPr>
        <p:spPr bwMode="auto">
          <a:xfrm>
            <a:off x="1095375" y="2889250"/>
            <a:ext cx="2114550" cy="1044575"/>
          </a:xfrm>
          <a:prstGeom prst="roundRect">
            <a:avLst>
              <a:gd name="adj" fmla="val 16667"/>
            </a:avLst>
          </a:prstGeom>
          <a:solidFill>
            <a:srgbClr val="FBE2D1"/>
          </a:solidFill>
          <a:ln w="9525">
            <a:solidFill>
              <a:schemeClr val="accent2"/>
            </a:solidFill>
            <a:round/>
            <a:headEnd/>
            <a:tailEnd/>
          </a:ln>
        </p:spPr>
        <p:txBody>
          <a:bodyPr wrap="none" anchor="ctr"/>
          <a:lstStyle/>
          <a:p>
            <a:pPr algn="ctr"/>
            <a:r>
              <a:rPr lang="ru-RU" sz="1000" b="1"/>
              <a:t>Куликов </a:t>
            </a:r>
          </a:p>
          <a:p>
            <a:pPr algn="ctr"/>
            <a:r>
              <a:rPr lang="ru-RU" sz="1000" b="1"/>
              <a:t>Евгений Владимирович-</a:t>
            </a:r>
          </a:p>
          <a:p>
            <a:pPr algn="ctr"/>
            <a:r>
              <a:rPr lang="ru-RU" sz="1000"/>
              <a:t> Директор Департамента</a:t>
            </a:r>
          </a:p>
          <a:p>
            <a:pPr algn="ctr"/>
            <a:r>
              <a:rPr lang="ru-RU" sz="1000"/>
              <a:t> управления активами</a:t>
            </a:r>
          </a:p>
          <a:p>
            <a:pPr algn="ctr"/>
            <a:r>
              <a:rPr lang="ru-RU" sz="1000" b="1"/>
              <a:t>Консультант </a:t>
            </a:r>
          </a:p>
          <a:p>
            <a:pPr algn="ctr"/>
            <a:r>
              <a:rPr lang="ru-RU" sz="1000" b="1"/>
              <a:t> дипломных проектов,</a:t>
            </a:r>
          </a:p>
          <a:p>
            <a:pPr algn="ctr"/>
            <a:r>
              <a:rPr lang="ru-RU" sz="1000" b="1"/>
              <a:t> НАСТАВНИК</a:t>
            </a:r>
          </a:p>
        </p:txBody>
      </p:sp>
      <p:pic>
        <p:nvPicPr>
          <p:cNvPr id="28681" name="Picture 10" descr="oPddJGNbsuzt9KyCi9w_T3DXkCo7jqgWYEnctur9J3QVR-odAcx0tvcNIzTXLnMM47m7ujwiCEkCqA7RlF0LqA%3D%3D?uid=0&amp;filename=IMG_6574"/>
          <p:cNvPicPr>
            <a:picLocks noChangeAspect="1" noChangeArrowheads="1"/>
          </p:cNvPicPr>
          <p:nvPr/>
        </p:nvPicPr>
        <p:blipFill>
          <a:blip r:embed="rId5"/>
          <a:srcRect l="18048" r="21982"/>
          <a:stretch>
            <a:fillRect/>
          </a:stretch>
        </p:blipFill>
        <p:spPr bwMode="auto">
          <a:xfrm>
            <a:off x="3636963" y="889000"/>
            <a:ext cx="2149475" cy="2498725"/>
          </a:xfrm>
          <a:prstGeom prst="rect">
            <a:avLst/>
          </a:prstGeom>
          <a:noFill/>
          <a:ln w="38100">
            <a:solidFill>
              <a:schemeClr val="accent2"/>
            </a:solidFill>
            <a:miter lim="800000"/>
            <a:headEnd/>
            <a:tailEnd/>
          </a:ln>
        </p:spPr>
      </p:pic>
      <p:sp>
        <p:nvSpPr>
          <p:cNvPr id="28682" name="AutoShape 12"/>
          <p:cNvSpPr>
            <a:spLocks noChangeArrowheads="1"/>
          </p:cNvSpPr>
          <p:nvPr/>
        </p:nvSpPr>
        <p:spPr bwMode="auto">
          <a:xfrm>
            <a:off x="3352800" y="3400425"/>
            <a:ext cx="2708275" cy="1304925"/>
          </a:xfrm>
          <a:prstGeom prst="roundRect">
            <a:avLst>
              <a:gd name="adj" fmla="val 16667"/>
            </a:avLst>
          </a:prstGeom>
          <a:solidFill>
            <a:srgbClr val="FBE2D1"/>
          </a:solidFill>
          <a:ln w="9525">
            <a:solidFill>
              <a:schemeClr val="accent2"/>
            </a:solidFill>
            <a:round/>
            <a:headEnd/>
            <a:tailEnd/>
          </a:ln>
        </p:spPr>
        <p:txBody>
          <a:bodyPr wrap="none" anchor="ctr"/>
          <a:lstStyle/>
          <a:p>
            <a:pPr algn="ctr"/>
            <a:r>
              <a:rPr lang="ru-RU" sz="1000" b="1"/>
              <a:t>Мочалова </a:t>
            </a:r>
          </a:p>
          <a:p>
            <a:pPr algn="ctr"/>
            <a:r>
              <a:rPr lang="ru-RU" sz="1000" b="1"/>
              <a:t>Юлия Александровна</a:t>
            </a:r>
            <a:r>
              <a:rPr lang="ru-RU" sz="1000"/>
              <a:t> –</a:t>
            </a:r>
          </a:p>
          <a:p>
            <a:pPr algn="ctr"/>
            <a:r>
              <a:rPr lang="ru-RU" sz="1000"/>
              <a:t>Начальник отдела по работе</a:t>
            </a:r>
          </a:p>
          <a:p>
            <a:pPr algn="ctr"/>
            <a:r>
              <a:rPr lang="ru-RU" sz="1000"/>
              <a:t> с персоналом, </a:t>
            </a:r>
          </a:p>
          <a:p>
            <a:pPr algn="ctr"/>
            <a:r>
              <a:rPr lang="ru-RU" sz="1000" b="1"/>
              <a:t>Руководитель проекта</a:t>
            </a:r>
          </a:p>
          <a:p>
            <a:pPr algn="ctr"/>
            <a:r>
              <a:rPr lang="ru-RU" sz="1000" b="1"/>
              <a:t> «Профессионалитет»</a:t>
            </a:r>
          </a:p>
          <a:p>
            <a:pPr algn="ctr"/>
            <a:r>
              <a:rPr lang="ru-RU" sz="1000" b="1"/>
              <a:t>в Компании</a:t>
            </a:r>
          </a:p>
        </p:txBody>
      </p:sp>
      <p:pic>
        <p:nvPicPr>
          <p:cNvPr id="28683" name="Picture 13" descr="Улитин"/>
          <p:cNvPicPr>
            <a:picLocks noChangeAspect="1" noChangeArrowheads="1"/>
          </p:cNvPicPr>
          <p:nvPr/>
        </p:nvPicPr>
        <p:blipFill>
          <a:blip r:embed="rId6"/>
          <a:srcRect l="9619" t="10547" r="2605" b="3125"/>
          <a:stretch>
            <a:fillRect/>
          </a:stretch>
        </p:blipFill>
        <p:spPr bwMode="auto">
          <a:xfrm>
            <a:off x="6154738" y="1454150"/>
            <a:ext cx="2608262" cy="4057650"/>
          </a:xfrm>
          <a:prstGeom prst="rect">
            <a:avLst/>
          </a:prstGeom>
          <a:noFill/>
          <a:ln w="38100">
            <a:solidFill>
              <a:schemeClr val="accent2"/>
            </a:solidFill>
            <a:miter lim="800000"/>
            <a:headEnd/>
            <a:tailEnd/>
          </a:ln>
        </p:spPr>
      </p:pic>
      <p:sp>
        <p:nvSpPr>
          <p:cNvPr id="28684" name="AutoShape 14"/>
          <p:cNvSpPr>
            <a:spLocks noChangeArrowheads="1"/>
          </p:cNvSpPr>
          <p:nvPr/>
        </p:nvSpPr>
        <p:spPr bwMode="auto">
          <a:xfrm>
            <a:off x="6134100" y="5543550"/>
            <a:ext cx="2676525" cy="876300"/>
          </a:xfrm>
          <a:prstGeom prst="roundRect">
            <a:avLst>
              <a:gd name="adj" fmla="val 16667"/>
            </a:avLst>
          </a:prstGeom>
          <a:solidFill>
            <a:srgbClr val="FBE2D1"/>
          </a:solidFill>
          <a:ln w="9525">
            <a:solidFill>
              <a:schemeClr val="accent2"/>
            </a:solidFill>
            <a:round/>
            <a:headEnd/>
            <a:tailEnd/>
          </a:ln>
        </p:spPr>
        <p:txBody>
          <a:bodyPr wrap="none" anchor="ctr"/>
          <a:lstStyle/>
          <a:p>
            <a:pPr algn="ctr"/>
            <a:r>
              <a:rPr lang="ru-RU" sz="1000" b="1"/>
              <a:t>Улитин Сергей Николаевич</a:t>
            </a:r>
            <a:r>
              <a:rPr lang="ru-RU" sz="1000"/>
              <a:t> –</a:t>
            </a:r>
          </a:p>
          <a:p>
            <a:pPr algn="ctr"/>
            <a:r>
              <a:rPr lang="ru-RU" sz="1000"/>
              <a:t> Директор прядильно-ткацкого производства,</a:t>
            </a:r>
          </a:p>
          <a:p>
            <a:pPr algn="ctr"/>
            <a:r>
              <a:rPr lang="ru-RU" sz="1000"/>
              <a:t> </a:t>
            </a:r>
            <a:r>
              <a:rPr lang="ru-RU" sz="1000" b="1"/>
              <a:t>Председатель Государственной</a:t>
            </a:r>
          </a:p>
          <a:p>
            <a:pPr algn="ctr"/>
            <a:r>
              <a:rPr lang="ru-RU" sz="1000" b="1"/>
              <a:t> экзаменационной комиссии</a:t>
            </a:r>
            <a:r>
              <a:rPr lang="ru-RU" sz="1200" b="1"/>
              <a:t> </a:t>
            </a:r>
          </a:p>
        </p:txBody>
      </p:sp>
      <p:pic>
        <p:nvPicPr>
          <p:cNvPr id="28685" name="Picture 18" descr="легкая пром"/>
          <p:cNvPicPr>
            <a:picLocks noChangeAspect="1" noChangeArrowheads="1"/>
          </p:cNvPicPr>
          <p:nvPr/>
        </p:nvPicPr>
        <p:blipFill>
          <a:blip r:embed="rId7"/>
          <a:srcRect/>
          <a:stretch>
            <a:fillRect/>
          </a:stretch>
        </p:blipFill>
        <p:spPr bwMode="auto">
          <a:xfrm>
            <a:off x="4052888" y="4779963"/>
            <a:ext cx="1190625" cy="1581150"/>
          </a:xfrm>
          <a:prstGeom prst="rect">
            <a:avLst/>
          </a:prstGeom>
          <a:noFill/>
          <a:ln w="9525">
            <a:noFill/>
            <a:miter lim="800000"/>
            <a:headEnd/>
            <a:tailEnd/>
          </a:ln>
        </p:spPr>
      </p:pic>
      <p:pic>
        <p:nvPicPr>
          <p:cNvPr id="28686" name="Picture 15" descr="Тепляков Денис"/>
          <p:cNvPicPr>
            <a:picLocks noChangeAspect="1" noChangeArrowheads="1"/>
          </p:cNvPicPr>
          <p:nvPr/>
        </p:nvPicPr>
        <p:blipFill>
          <a:blip r:embed="rId8"/>
          <a:srcRect l="5971" t="9390"/>
          <a:stretch>
            <a:fillRect/>
          </a:stretch>
        </p:blipFill>
        <p:spPr bwMode="auto">
          <a:xfrm>
            <a:off x="1528763" y="4032250"/>
            <a:ext cx="1400175" cy="1838325"/>
          </a:xfrm>
          <a:prstGeom prst="rect">
            <a:avLst/>
          </a:prstGeom>
          <a:noFill/>
          <a:ln w="38100">
            <a:solidFill>
              <a:schemeClr val="accent2"/>
            </a:solidFill>
            <a:miter lim="800000"/>
            <a:headEnd/>
            <a:tailEnd/>
          </a:ln>
        </p:spPr>
      </p:pic>
      <p:sp>
        <p:nvSpPr>
          <p:cNvPr id="28687" name="AutoShape 16"/>
          <p:cNvSpPr>
            <a:spLocks noChangeArrowheads="1"/>
          </p:cNvSpPr>
          <p:nvPr/>
        </p:nvSpPr>
        <p:spPr bwMode="auto">
          <a:xfrm>
            <a:off x="1130300" y="5880100"/>
            <a:ext cx="2171700" cy="787400"/>
          </a:xfrm>
          <a:prstGeom prst="roundRect">
            <a:avLst>
              <a:gd name="adj" fmla="val 16667"/>
            </a:avLst>
          </a:prstGeom>
          <a:solidFill>
            <a:srgbClr val="FBE2D1"/>
          </a:solidFill>
          <a:ln w="9525">
            <a:solidFill>
              <a:schemeClr val="accent2"/>
            </a:solidFill>
            <a:round/>
            <a:headEnd/>
            <a:tailEnd/>
          </a:ln>
        </p:spPr>
        <p:txBody>
          <a:bodyPr wrap="none" anchor="ctr"/>
          <a:lstStyle/>
          <a:p>
            <a:pPr algn="ctr"/>
            <a:r>
              <a:rPr lang="ru-RU" sz="1000" b="1"/>
              <a:t>Тепляков Денис Владимирович </a:t>
            </a:r>
          </a:p>
          <a:p>
            <a:pPr algn="ctr"/>
            <a:r>
              <a:rPr lang="ru-RU" sz="1000" b="1"/>
              <a:t>Главный энергетик- </a:t>
            </a:r>
          </a:p>
          <a:p>
            <a:pPr algn="ctr"/>
            <a:r>
              <a:rPr lang="ru-RU" sz="1000" b="1"/>
              <a:t>Руководитель практической</a:t>
            </a:r>
          </a:p>
          <a:p>
            <a:pPr algn="ctr"/>
            <a:r>
              <a:rPr lang="ru-RU" sz="1000" b="1"/>
              <a:t> подготовки, НАСТАВНИК</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1065213" cy="6858000"/>
          </a:xfrm>
          <a:prstGeom prst="rect">
            <a:avLst/>
          </a:prstGeom>
          <a:solidFill>
            <a:srgbClr val="6C6C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9698" name="Заголовок 1"/>
          <p:cNvSpPr txBox="1">
            <a:spLocks/>
          </p:cNvSpPr>
          <p:nvPr/>
        </p:nvSpPr>
        <p:spPr bwMode="auto">
          <a:xfrm rot="-5400000">
            <a:off x="-1193006" y="4253706"/>
            <a:ext cx="3525838" cy="631825"/>
          </a:xfrm>
          <a:prstGeom prst="rect">
            <a:avLst/>
          </a:prstGeom>
          <a:noFill/>
          <a:ln w="9525">
            <a:noFill/>
            <a:miter lim="800000"/>
            <a:headEnd/>
            <a:tailEnd/>
          </a:ln>
        </p:spPr>
        <p:txBody>
          <a:bodyPr anchor="ctr"/>
          <a:lstStyle/>
          <a:p>
            <a:pPr algn="ctr"/>
            <a:r>
              <a:rPr lang="ru-RU" sz="1200" b="1">
                <a:solidFill>
                  <a:schemeClr val="bg1"/>
                </a:solidFill>
              </a:rPr>
              <a:t>Профессиональное развитие молодежи</a:t>
            </a:r>
          </a:p>
          <a:p>
            <a:pPr algn="ctr"/>
            <a:r>
              <a:rPr lang="ru-RU" sz="1200" b="1">
                <a:solidFill>
                  <a:schemeClr val="bg1"/>
                </a:solidFill>
              </a:rPr>
              <a:t> </a:t>
            </a:r>
            <a:r>
              <a:rPr lang="ru-RU" sz="1200" b="1">
                <a:solidFill>
                  <a:srgbClr val="F5B487"/>
                </a:solidFill>
              </a:rPr>
              <a:t>работа с обучающимися СПО и ВПО</a:t>
            </a:r>
          </a:p>
          <a:p>
            <a:pPr algn="ctr">
              <a:lnSpc>
                <a:spcPct val="90000"/>
              </a:lnSpc>
            </a:pPr>
            <a:endParaRPr lang="ru-RU" sz="1200" b="1">
              <a:solidFill>
                <a:schemeClr val="bg1"/>
              </a:solidFill>
              <a:latin typeface="Tahoma" pitchFamily="34" charset="0"/>
              <a:cs typeface="Tahoma" pitchFamily="34" charset="0"/>
            </a:endParaRPr>
          </a:p>
        </p:txBody>
      </p:sp>
      <p:pic>
        <p:nvPicPr>
          <p:cNvPr id="29699" name="Рисунок 10"/>
          <p:cNvPicPr>
            <a:picLocks noChangeAspect="1"/>
          </p:cNvPicPr>
          <p:nvPr/>
        </p:nvPicPr>
        <p:blipFill>
          <a:blip r:embed="rId2"/>
          <a:srcRect/>
          <a:stretch>
            <a:fillRect/>
          </a:stretch>
        </p:blipFill>
        <p:spPr bwMode="auto">
          <a:xfrm>
            <a:off x="255588" y="247650"/>
            <a:ext cx="630237" cy="2336800"/>
          </a:xfrm>
          <a:prstGeom prst="rect">
            <a:avLst/>
          </a:prstGeom>
          <a:noFill/>
          <a:ln w="9525">
            <a:noFill/>
            <a:miter lim="800000"/>
            <a:headEnd/>
            <a:tailEnd/>
          </a:ln>
        </p:spPr>
      </p:pic>
      <p:pic>
        <p:nvPicPr>
          <p:cNvPr id="29700" name="Picture 8" descr="42 профес"/>
          <p:cNvPicPr>
            <a:picLocks noChangeAspect="1" noChangeArrowheads="1"/>
          </p:cNvPicPr>
          <p:nvPr/>
        </p:nvPicPr>
        <p:blipFill>
          <a:blip r:embed="rId3"/>
          <a:srcRect/>
          <a:stretch>
            <a:fillRect/>
          </a:stretch>
        </p:blipFill>
        <p:spPr bwMode="auto">
          <a:xfrm>
            <a:off x="8297863" y="184150"/>
            <a:ext cx="3613150" cy="2398713"/>
          </a:xfrm>
          <a:prstGeom prst="rect">
            <a:avLst/>
          </a:prstGeom>
          <a:noFill/>
          <a:ln w="38100">
            <a:solidFill>
              <a:schemeClr val="accent2"/>
            </a:solidFill>
            <a:miter lim="800000"/>
            <a:headEnd/>
            <a:tailEnd/>
          </a:ln>
        </p:spPr>
      </p:pic>
      <p:pic>
        <p:nvPicPr>
          <p:cNvPr id="29701" name="Picture 11" descr="2нас"/>
          <p:cNvPicPr>
            <a:picLocks noChangeAspect="1" noChangeArrowheads="1"/>
          </p:cNvPicPr>
          <p:nvPr/>
        </p:nvPicPr>
        <p:blipFill>
          <a:blip r:embed="rId4"/>
          <a:srcRect/>
          <a:stretch>
            <a:fillRect/>
          </a:stretch>
        </p:blipFill>
        <p:spPr bwMode="auto">
          <a:xfrm>
            <a:off x="1212850" y="260350"/>
            <a:ext cx="3490913" cy="4654550"/>
          </a:xfrm>
          <a:prstGeom prst="rect">
            <a:avLst/>
          </a:prstGeom>
          <a:noFill/>
          <a:ln w="38100">
            <a:solidFill>
              <a:schemeClr val="accent2"/>
            </a:solidFill>
            <a:miter lim="800000"/>
            <a:headEnd/>
            <a:tailEnd/>
          </a:ln>
        </p:spPr>
      </p:pic>
      <p:sp>
        <p:nvSpPr>
          <p:cNvPr id="29702" name="AutoShape 6"/>
          <p:cNvSpPr>
            <a:spLocks noChangeArrowheads="1"/>
          </p:cNvSpPr>
          <p:nvPr/>
        </p:nvSpPr>
        <p:spPr bwMode="auto">
          <a:xfrm>
            <a:off x="3832225" y="2714625"/>
            <a:ext cx="5632450" cy="1524000"/>
          </a:xfrm>
          <a:prstGeom prst="roundRect">
            <a:avLst>
              <a:gd name="adj" fmla="val 16667"/>
            </a:avLst>
          </a:prstGeom>
          <a:solidFill>
            <a:srgbClr val="FBE2D1"/>
          </a:solidFill>
          <a:ln w="9525">
            <a:solidFill>
              <a:schemeClr val="accent2"/>
            </a:solidFill>
            <a:round/>
            <a:headEnd/>
            <a:tailEnd/>
          </a:ln>
        </p:spPr>
        <p:txBody>
          <a:bodyPr wrap="none" anchor="ctr"/>
          <a:lstStyle/>
          <a:p>
            <a:pPr algn="ctr"/>
            <a:r>
              <a:rPr lang="ru-RU" sz="1200" b="1">
                <a:solidFill>
                  <a:schemeClr val="hlink"/>
                </a:solidFill>
              </a:rPr>
              <a:t>РАБОТА СО СТУДЕНТАМИ ПО </a:t>
            </a:r>
          </a:p>
          <a:p>
            <a:pPr algn="ctr"/>
            <a:r>
              <a:rPr lang="ru-RU" sz="1200" b="1">
                <a:solidFill>
                  <a:schemeClr val="hlink"/>
                </a:solidFill>
              </a:rPr>
              <a:t>ФОРМИРОВАНИЮ   ПРОФЕССИОНАЛЬНЫХ ЗНАНИЙ</a:t>
            </a:r>
          </a:p>
          <a:p>
            <a:pPr algn="ctr"/>
            <a:r>
              <a:rPr lang="ru-RU" sz="1200" b="1">
                <a:solidFill>
                  <a:schemeClr val="hlink"/>
                </a:solidFill>
              </a:rPr>
              <a:t>теоретическая подготовка по междисциплинарным курсам </a:t>
            </a:r>
          </a:p>
          <a:p>
            <a:pPr algn="ctr"/>
            <a:r>
              <a:rPr lang="ru-RU" sz="1200" b="1">
                <a:solidFill>
                  <a:schemeClr val="hlink"/>
                </a:solidFill>
              </a:rPr>
              <a:t>проведение лабораторно-практических работ </a:t>
            </a:r>
            <a:endParaRPr lang="ru-RU" sz="1200">
              <a:solidFill>
                <a:schemeClr val="hlink"/>
              </a:solidFill>
            </a:endParaRPr>
          </a:p>
          <a:p>
            <a:pPr algn="ctr"/>
            <a:r>
              <a:rPr lang="ru-RU" sz="1200" i="1">
                <a:solidFill>
                  <a:schemeClr val="hlink"/>
                </a:solidFill>
              </a:rPr>
              <a:t>По специальности СПО:</a:t>
            </a:r>
            <a:r>
              <a:rPr lang="ru-RU" sz="1200">
                <a:solidFill>
                  <a:schemeClr val="hlink"/>
                </a:solidFill>
              </a:rPr>
              <a:t> 29.02.05 Технология текстильных изделий (по видам)</a:t>
            </a:r>
          </a:p>
          <a:p>
            <a:pPr algn="ctr"/>
            <a:r>
              <a:rPr lang="ru-RU" sz="1200">
                <a:solidFill>
                  <a:schemeClr val="hlink"/>
                </a:solidFill>
              </a:rPr>
              <a:t>29.02.10.Конструирование, моделирование и технология изготовления </a:t>
            </a:r>
          </a:p>
          <a:p>
            <a:pPr algn="ctr"/>
            <a:r>
              <a:rPr lang="ru-RU" sz="1200">
                <a:solidFill>
                  <a:schemeClr val="hlink"/>
                </a:solidFill>
              </a:rPr>
              <a:t>изделий легкой промышленности (по видам) </a:t>
            </a:r>
          </a:p>
          <a:p>
            <a:pPr algn="ctr"/>
            <a:r>
              <a:rPr lang="ru-RU" sz="1200" i="1">
                <a:solidFill>
                  <a:schemeClr val="hlink"/>
                </a:solidFill>
              </a:rPr>
              <a:t>Профессия СПО:</a:t>
            </a:r>
            <a:r>
              <a:rPr lang="ru-RU" sz="1200">
                <a:solidFill>
                  <a:schemeClr val="hlink"/>
                </a:solidFill>
              </a:rPr>
              <a:t> 29.01.34 Оператор оборудования швейного производства</a:t>
            </a:r>
          </a:p>
        </p:txBody>
      </p:sp>
      <p:pic>
        <p:nvPicPr>
          <p:cNvPr id="29703" name="Picture 12" descr="легкая пром"/>
          <p:cNvPicPr>
            <a:picLocks noChangeAspect="1" noChangeArrowheads="1"/>
          </p:cNvPicPr>
          <p:nvPr/>
        </p:nvPicPr>
        <p:blipFill>
          <a:blip r:embed="rId5"/>
          <a:srcRect/>
          <a:stretch>
            <a:fillRect/>
          </a:stretch>
        </p:blipFill>
        <p:spPr bwMode="auto">
          <a:xfrm>
            <a:off x="5656263" y="303213"/>
            <a:ext cx="1562100" cy="2074862"/>
          </a:xfrm>
          <a:prstGeom prst="rect">
            <a:avLst/>
          </a:prstGeom>
          <a:noFill/>
          <a:ln w="9525">
            <a:noFill/>
            <a:miter lim="800000"/>
            <a:headEnd/>
            <a:tailEnd/>
          </a:ln>
        </p:spPr>
      </p:pic>
      <p:pic>
        <p:nvPicPr>
          <p:cNvPr id="29704" name="Picture 11" descr="7 нас"/>
          <p:cNvPicPr>
            <a:picLocks noChangeAspect="1" noChangeArrowheads="1"/>
          </p:cNvPicPr>
          <p:nvPr/>
        </p:nvPicPr>
        <p:blipFill>
          <a:blip r:embed="rId6"/>
          <a:srcRect/>
          <a:stretch>
            <a:fillRect/>
          </a:stretch>
        </p:blipFill>
        <p:spPr bwMode="auto">
          <a:xfrm>
            <a:off x="9745663" y="2924175"/>
            <a:ext cx="2265362" cy="3019425"/>
          </a:xfrm>
          <a:prstGeom prst="rect">
            <a:avLst/>
          </a:prstGeom>
          <a:noFill/>
          <a:ln w="38100">
            <a:solidFill>
              <a:schemeClr val="accent2"/>
            </a:solidFill>
            <a:miter lim="800000"/>
            <a:headEnd/>
            <a:tailEnd/>
          </a:ln>
        </p:spPr>
      </p:pic>
      <p:pic>
        <p:nvPicPr>
          <p:cNvPr id="29705" name="Picture 7" descr="42 профес"/>
          <p:cNvPicPr>
            <a:picLocks noChangeAspect="1" noChangeArrowheads="1"/>
          </p:cNvPicPr>
          <p:nvPr>
            <p:ph idx="4294967295"/>
          </p:nvPr>
        </p:nvPicPr>
        <p:blipFill>
          <a:blip r:embed="rId7"/>
          <a:srcRect/>
          <a:stretch>
            <a:fillRect/>
          </a:stretch>
        </p:blipFill>
        <p:spPr>
          <a:xfrm>
            <a:off x="2844800" y="4495800"/>
            <a:ext cx="3105150" cy="2184400"/>
          </a:xfrm>
          <a:ln w="38100">
            <a:solidFill>
              <a:schemeClr val="accent2"/>
            </a:solidFill>
          </a:ln>
        </p:spPr>
      </p:pic>
      <p:pic>
        <p:nvPicPr>
          <p:cNvPr id="29706" name="Picture 13" descr="наст"/>
          <p:cNvPicPr>
            <a:picLocks noChangeAspect="1" noChangeArrowheads="1"/>
          </p:cNvPicPr>
          <p:nvPr/>
        </p:nvPicPr>
        <p:blipFill>
          <a:blip r:embed="rId8"/>
          <a:srcRect/>
          <a:stretch>
            <a:fillRect/>
          </a:stretch>
        </p:blipFill>
        <p:spPr bwMode="auto">
          <a:xfrm>
            <a:off x="6496050" y="4537075"/>
            <a:ext cx="2873375" cy="2105025"/>
          </a:xfrm>
          <a:prstGeom prst="rect">
            <a:avLst/>
          </a:prstGeom>
          <a:noFill/>
          <a:ln w="38100">
            <a:solidFill>
              <a:schemeClr val="accent2"/>
            </a:solid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1065213" cy="6858000"/>
          </a:xfrm>
          <a:prstGeom prst="rect">
            <a:avLst/>
          </a:prstGeom>
          <a:solidFill>
            <a:srgbClr val="6C6C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0722" name="Заголовок 1"/>
          <p:cNvSpPr txBox="1">
            <a:spLocks/>
          </p:cNvSpPr>
          <p:nvPr/>
        </p:nvSpPr>
        <p:spPr bwMode="auto">
          <a:xfrm rot="-5400000">
            <a:off x="-1193006" y="4253706"/>
            <a:ext cx="3525838" cy="631825"/>
          </a:xfrm>
          <a:prstGeom prst="rect">
            <a:avLst/>
          </a:prstGeom>
          <a:noFill/>
          <a:ln w="9525">
            <a:noFill/>
            <a:miter lim="800000"/>
            <a:headEnd/>
            <a:tailEnd/>
          </a:ln>
        </p:spPr>
        <p:txBody>
          <a:bodyPr anchor="ctr"/>
          <a:lstStyle/>
          <a:p>
            <a:pPr algn="ctr"/>
            <a:r>
              <a:rPr lang="ru-RU" sz="1200" b="1">
                <a:solidFill>
                  <a:schemeClr val="bg1"/>
                </a:solidFill>
              </a:rPr>
              <a:t>Профессиональное развитие молодежи</a:t>
            </a:r>
          </a:p>
          <a:p>
            <a:pPr algn="ctr"/>
            <a:r>
              <a:rPr lang="ru-RU" sz="1200" b="1">
                <a:solidFill>
                  <a:schemeClr val="bg1"/>
                </a:solidFill>
              </a:rPr>
              <a:t> </a:t>
            </a:r>
            <a:r>
              <a:rPr lang="ru-RU" sz="1200" b="1">
                <a:solidFill>
                  <a:srgbClr val="F5B487"/>
                </a:solidFill>
              </a:rPr>
              <a:t>работа с обучающимися СПО и ВПО</a:t>
            </a:r>
          </a:p>
          <a:p>
            <a:pPr algn="ctr">
              <a:lnSpc>
                <a:spcPct val="90000"/>
              </a:lnSpc>
            </a:pPr>
            <a:endParaRPr lang="ru-RU" sz="1200" b="1">
              <a:solidFill>
                <a:schemeClr val="bg1"/>
              </a:solidFill>
              <a:latin typeface="Tahoma" pitchFamily="34" charset="0"/>
              <a:cs typeface="Tahoma" pitchFamily="34" charset="0"/>
            </a:endParaRPr>
          </a:p>
        </p:txBody>
      </p:sp>
      <p:pic>
        <p:nvPicPr>
          <p:cNvPr id="30723" name="Рисунок 10"/>
          <p:cNvPicPr>
            <a:picLocks noChangeAspect="1"/>
          </p:cNvPicPr>
          <p:nvPr/>
        </p:nvPicPr>
        <p:blipFill>
          <a:blip r:embed="rId2"/>
          <a:srcRect/>
          <a:stretch>
            <a:fillRect/>
          </a:stretch>
        </p:blipFill>
        <p:spPr bwMode="auto">
          <a:xfrm>
            <a:off x="255588" y="247650"/>
            <a:ext cx="630237" cy="2336800"/>
          </a:xfrm>
          <a:prstGeom prst="rect">
            <a:avLst/>
          </a:prstGeom>
          <a:noFill/>
          <a:ln w="9525">
            <a:noFill/>
            <a:miter lim="800000"/>
            <a:headEnd/>
            <a:tailEnd/>
          </a:ln>
        </p:spPr>
      </p:pic>
      <p:sp>
        <p:nvSpPr>
          <p:cNvPr id="30724" name="AutoShape 8"/>
          <p:cNvSpPr>
            <a:spLocks noChangeArrowheads="1"/>
          </p:cNvSpPr>
          <p:nvPr/>
        </p:nvSpPr>
        <p:spPr bwMode="auto">
          <a:xfrm>
            <a:off x="5308600" y="381000"/>
            <a:ext cx="4416425" cy="3498850"/>
          </a:xfrm>
          <a:prstGeom prst="roundRect">
            <a:avLst>
              <a:gd name="adj" fmla="val 16667"/>
            </a:avLst>
          </a:prstGeom>
          <a:solidFill>
            <a:srgbClr val="FBE2D1"/>
          </a:solidFill>
          <a:ln w="9525">
            <a:solidFill>
              <a:schemeClr val="tx1"/>
            </a:solidFill>
            <a:round/>
            <a:headEnd/>
            <a:tailEnd/>
          </a:ln>
        </p:spPr>
        <p:txBody>
          <a:bodyPr wrap="none" anchor="ctr"/>
          <a:lstStyle/>
          <a:p>
            <a:pPr algn="ctr"/>
            <a:r>
              <a:rPr lang="ru-RU" sz="1400" b="1">
                <a:solidFill>
                  <a:schemeClr val="hlink"/>
                </a:solidFill>
              </a:rPr>
              <a:t>РАБОТА СО СТУДЕНТАМИ ПО </a:t>
            </a:r>
          </a:p>
          <a:p>
            <a:pPr algn="ctr"/>
            <a:r>
              <a:rPr lang="ru-RU" sz="1400" b="1">
                <a:solidFill>
                  <a:schemeClr val="hlink"/>
                </a:solidFill>
              </a:rPr>
              <a:t>ФОРМИРОВАНИЮ   ПРОФЕССИОНАЛЬНЫХ</a:t>
            </a:r>
          </a:p>
          <a:p>
            <a:pPr algn="ctr"/>
            <a:r>
              <a:rPr lang="ru-RU" sz="1400" b="1">
                <a:solidFill>
                  <a:schemeClr val="hlink"/>
                </a:solidFill>
              </a:rPr>
              <a:t> умений и навыков (учебная практика)</a:t>
            </a:r>
          </a:p>
          <a:p>
            <a:pPr algn="ctr"/>
            <a:endParaRPr lang="ru-RU" sz="1400">
              <a:solidFill>
                <a:schemeClr val="hlink"/>
              </a:solidFill>
            </a:endParaRPr>
          </a:p>
          <a:p>
            <a:pPr algn="ctr"/>
            <a:r>
              <a:rPr lang="ru-RU" sz="1200" i="1">
                <a:solidFill>
                  <a:schemeClr val="hlink"/>
                </a:solidFill>
              </a:rPr>
              <a:t>Специальности СПО:</a:t>
            </a:r>
            <a:r>
              <a:rPr lang="ru-RU" sz="1200">
                <a:solidFill>
                  <a:schemeClr val="hlink"/>
                </a:solidFill>
              </a:rPr>
              <a:t> </a:t>
            </a:r>
          </a:p>
          <a:p>
            <a:pPr algn="ctr"/>
            <a:r>
              <a:rPr lang="ru-RU" sz="1200">
                <a:solidFill>
                  <a:schemeClr val="hlink"/>
                </a:solidFill>
              </a:rPr>
              <a:t>29.02.05 Технология текстильных изделий (по видам)</a:t>
            </a:r>
          </a:p>
          <a:p>
            <a:pPr algn="ctr"/>
            <a:r>
              <a:rPr lang="ru-RU" sz="1200">
                <a:solidFill>
                  <a:schemeClr val="hlink"/>
                </a:solidFill>
              </a:rPr>
              <a:t>29.02.10 Конструирование, моделирование и технология</a:t>
            </a:r>
          </a:p>
          <a:p>
            <a:pPr algn="ctr"/>
            <a:r>
              <a:rPr lang="ru-RU" sz="1200">
                <a:solidFill>
                  <a:schemeClr val="hlink"/>
                </a:solidFill>
              </a:rPr>
              <a:t> изготовления изделий легкой промышленности (по видам) </a:t>
            </a:r>
          </a:p>
          <a:p>
            <a:pPr algn="ctr"/>
            <a:r>
              <a:rPr lang="ru-RU" sz="1200">
                <a:solidFill>
                  <a:schemeClr val="hlink"/>
                </a:solidFill>
              </a:rPr>
              <a:t>08.02.09 Монтаж, наладка и эксплуатация </a:t>
            </a:r>
          </a:p>
          <a:p>
            <a:pPr algn="ctr"/>
            <a:r>
              <a:rPr lang="ru-RU" sz="1200">
                <a:solidFill>
                  <a:schemeClr val="hlink"/>
                </a:solidFill>
              </a:rPr>
              <a:t> электрооборудования</a:t>
            </a:r>
          </a:p>
          <a:p>
            <a:pPr algn="ctr"/>
            <a:r>
              <a:rPr lang="ru-RU" sz="1200">
                <a:solidFill>
                  <a:schemeClr val="hlink"/>
                </a:solidFill>
              </a:rPr>
              <a:t> промышленных и гражданских зданий </a:t>
            </a:r>
          </a:p>
          <a:p>
            <a:pPr algn="ctr"/>
            <a:r>
              <a:rPr lang="ru-RU" sz="1200">
                <a:solidFill>
                  <a:schemeClr val="hlink"/>
                </a:solidFill>
              </a:rPr>
              <a:t>15.02.07. Автоматизация технологических процессов и </a:t>
            </a:r>
          </a:p>
          <a:p>
            <a:pPr algn="ctr"/>
            <a:r>
              <a:rPr lang="ru-RU" sz="1200">
                <a:solidFill>
                  <a:schemeClr val="hlink"/>
                </a:solidFill>
              </a:rPr>
              <a:t>производств (по отраслям)</a:t>
            </a:r>
          </a:p>
          <a:p>
            <a:pPr algn="ctr"/>
            <a:r>
              <a:rPr lang="ru-RU" sz="1200" i="1">
                <a:solidFill>
                  <a:schemeClr val="hlink"/>
                </a:solidFill>
              </a:rPr>
              <a:t>Профессия СПО:</a:t>
            </a:r>
            <a:r>
              <a:rPr lang="ru-RU" sz="1200">
                <a:solidFill>
                  <a:schemeClr val="hlink"/>
                </a:solidFill>
              </a:rPr>
              <a:t> </a:t>
            </a:r>
          </a:p>
          <a:p>
            <a:pPr algn="ctr"/>
            <a:r>
              <a:rPr lang="ru-RU" sz="1200">
                <a:solidFill>
                  <a:schemeClr val="hlink"/>
                </a:solidFill>
              </a:rPr>
              <a:t>29.01.34 Оператор оборудования</a:t>
            </a:r>
          </a:p>
          <a:p>
            <a:pPr algn="ctr"/>
            <a:r>
              <a:rPr lang="ru-RU" sz="1200">
                <a:solidFill>
                  <a:schemeClr val="hlink"/>
                </a:solidFill>
              </a:rPr>
              <a:t> швейного производства</a:t>
            </a:r>
          </a:p>
        </p:txBody>
      </p:sp>
      <p:pic>
        <p:nvPicPr>
          <p:cNvPr id="30725" name="Picture 15" descr="студ"/>
          <p:cNvPicPr>
            <a:picLocks noChangeAspect="1" noChangeArrowheads="1"/>
          </p:cNvPicPr>
          <p:nvPr/>
        </p:nvPicPr>
        <p:blipFill>
          <a:blip r:embed="rId3"/>
          <a:srcRect/>
          <a:stretch>
            <a:fillRect/>
          </a:stretch>
        </p:blipFill>
        <p:spPr bwMode="auto">
          <a:xfrm>
            <a:off x="9831388" y="674688"/>
            <a:ext cx="2184400" cy="2836862"/>
          </a:xfrm>
          <a:prstGeom prst="rect">
            <a:avLst/>
          </a:prstGeom>
          <a:noFill/>
          <a:ln w="38100">
            <a:solidFill>
              <a:schemeClr val="accent2"/>
            </a:solidFill>
            <a:miter lim="800000"/>
            <a:headEnd/>
            <a:tailEnd/>
          </a:ln>
        </p:spPr>
      </p:pic>
      <p:pic>
        <p:nvPicPr>
          <p:cNvPr id="30726" name="Picture 16" descr="студ"/>
          <p:cNvPicPr>
            <a:picLocks noChangeAspect="1" noChangeArrowheads="1"/>
          </p:cNvPicPr>
          <p:nvPr/>
        </p:nvPicPr>
        <p:blipFill>
          <a:blip r:embed="rId4"/>
          <a:srcRect/>
          <a:stretch>
            <a:fillRect/>
          </a:stretch>
        </p:blipFill>
        <p:spPr bwMode="auto">
          <a:xfrm>
            <a:off x="4800600" y="4071938"/>
            <a:ext cx="3806825" cy="2533650"/>
          </a:xfrm>
          <a:prstGeom prst="rect">
            <a:avLst/>
          </a:prstGeom>
          <a:noFill/>
          <a:ln w="38100">
            <a:solidFill>
              <a:schemeClr val="accent2"/>
            </a:solidFill>
            <a:miter lim="800000"/>
            <a:headEnd/>
            <a:tailEnd/>
          </a:ln>
        </p:spPr>
      </p:pic>
      <p:pic>
        <p:nvPicPr>
          <p:cNvPr id="30727" name="Picture 13" descr="17RsaSfW1JA"/>
          <p:cNvPicPr>
            <a:picLocks noChangeAspect="1" noChangeArrowheads="1"/>
          </p:cNvPicPr>
          <p:nvPr/>
        </p:nvPicPr>
        <p:blipFill>
          <a:blip r:embed="rId5"/>
          <a:srcRect/>
          <a:stretch>
            <a:fillRect/>
          </a:stretch>
        </p:blipFill>
        <p:spPr bwMode="auto">
          <a:xfrm>
            <a:off x="1143000" y="4059238"/>
            <a:ext cx="3452813" cy="2597150"/>
          </a:xfrm>
          <a:prstGeom prst="rect">
            <a:avLst/>
          </a:prstGeom>
          <a:noFill/>
          <a:ln w="38100">
            <a:solidFill>
              <a:schemeClr val="accent2"/>
            </a:solidFill>
            <a:miter lim="800000"/>
            <a:headEnd/>
            <a:tailEnd/>
          </a:ln>
        </p:spPr>
      </p:pic>
      <p:pic>
        <p:nvPicPr>
          <p:cNvPr id="30728" name="Picture 15" descr="8ZwE2VqJqIY"/>
          <p:cNvPicPr>
            <a:picLocks noChangeAspect="1" noChangeArrowheads="1"/>
          </p:cNvPicPr>
          <p:nvPr/>
        </p:nvPicPr>
        <p:blipFill>
          <a:blip r:embed="rId6"/>
          <a:srcRect/>
          <a:stretch>
            <a:fillRect/>
          </a:stretch>
        </p:blipFill>
        <p:spPr bwMode="auto">
          <a:xfrm>
            <a:off x="8826500" y="4051300"/>
            <a:ext cx="3152775" cy="2562225"/>
          </a:xfrm>
          <a:prstGeom prst="rect">
            <a:avLst/>
          </a:prstGeom>
          <a:noFill/>
          <a:ln w="38100">
            <a:solidFill>
              <a:schemeClr val="accent2"/>
            </a:solidFill>
            <a:miter lim="800000"/>
            <a:headEnd/>
            <a:tailEnd/>
          </a:ln>
        </p:spPr>
      </p:pic>
      <p:pic>
        <p:nvPicPr>
          <p:cNvPr id="30729" name="Picture 17" descr="TiU-1YtqdE8"/>
          <p:cNvPicPr>
            <a:picLocks noChangeAspect="1" noChangeArrowheads="1"/>
          </p:cNvPicPr>
          <p:nvPr/>
        </p:nvPicPr>
        <p:blipFill>
          <a:blip r:embed="rId7"/>
          <a:srcRect/>
          <a:stretch>
            <a:fillRect/>
          </a:stretch>
        </p:blipFill>
        <p:spPr bwMode="auto">
          <a:xfrm>
            <a:off x="1193800" y="590550"/>
            <a:ext cx="3927475" cy="2954338"/>
          </a:xfrm>
          <a:prstGeom prst="rect">
            <a:avLst/>
          </a:prstGeom>
          <a:noFill/>
          <a:ln w="38100">
            <a:solidFill>
              <a:schemeClr val="accent2"/>
            </a:solid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1065213" cy="6858000"/>
          </a:xfrm>
          <a:prstGeom prst="rect">
            <a:avLst/>
          </a:prstGeom>
          <a:solidFill>
            <a:srgbClr val="6C6C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1746" name="Заголовок 1"/>
          <p:cNvSpPr txBox="1">
            <a:spLocks/>
          </p:cNvSpPr>
          <p:nvPr/>
        </p:nvSpPr>
        <p:spPr bwMode="auto">
          <a:xfrm rot="-5400000">
            <a:off x="-1193006" y="4253706"/>
            <a:ext cx="3525838" cy="631825"/>
          </a:xfrm>
          <a:prstGeom prst="rect">
            <a:avLst/>
          </a:prstGeom>
          <a:noFill/>
          <a:ln w="9525">
            <a:noFill/>
            <a:miter lim="800000"/>
            <a:headEnd/>
            <a:tailEnd/>
          </a:ln>
        </p:spPr>
        <p:txBody>
          <a:bodyPr anchor="ctr"/>
          <a:lstStyle/>
          <a:p>
            <a:pPr algn="ctr"/>
            <a:r>
              <a:rPr lang="ru-RU" sz="1200" b="1">
                <a:solidFill>
                  <a:schemeClr val="bg1"/>
                </a:solidFill>
              </a:rPr>
              <a:t>Профессиональное развитие молодежи</a:t>
            </a:r>
          </a:p>
          <a:p>
            <a:pPr algn="ctr"/>
            <a:r>
              <a:rPr lang="ru-RU" sz="1200" b="1">
                <a:solidFill>
                  <a:schemeClr val="bg1"/>
                </a:solidFill>
              </a:rPr>
              <a:t> </a:t>
            </a:r>
            <a:r>
              <a:rPr lang="ru-RU" sz="1200" b="1">
                <a:solidFill>
                  <a:srgbClr val="F5B487"/>
                </a:solidFill>
              </a:rPr>
              <a:t>работа с обучающимися СПО и ВПО</a:t>
            </a:r>
          </a:p>
          <a:p>
            <a:pPr algn="ctr">
              <a:lnSpc>
                <a:spcPct val="90000"/>
              </a:lnSpc>
            </a:pPr>
            <a:endParaRPr lang="ru-RU" sz="1200" b="1">
              <a:solidFill>
                <a:schemeClr val="bg1"/>
              </a:solidFill>
              <a:latin typeface="Tahoma" pitchFamily="34" charset="0"/>
              <a:cs typeface="Tahoma" pitchFamily="34" charset="0"/>
            </a:endParaRPr>
          </a:p>
        </p:txBody>
      </p:sp>
      <p:pic>
        <p:nvPicPr>
          <p:cNvPr id="31747" name="Рисунок 10"/>
          <p:cNvPicPr>
            <a:picLocks noChangeAspect="1"/>
          </p:cNvPicPr>
          <p:nvPr/>
        </p:nvPicPr>
        <p:blipFill>
          <a:blip r:embed="rId2"/>
          <a:srcRect/>
          <a:stretch>
            <a:fillRect/>
          </a:stretch>
        </p:blipFill>
        <p:spPr bwMode="auto">
          <a:xfrm>
            <a:off x="255588" y="247650"/>
            <a:ext cx="630237" cy="2336800"/>
          </a:xfrm>
          <a:prstGeom prst="rect">
            <a:avLst/>
          </a:prstGeom>
          <a:noFill/>
          <a:ln w="9525">
            <a:noFill/>
            <a:miter lim="800000"/>
            <a:headEnd/>
            <a:tailEnd/>
          </a:ln>
        </p:spPr>
      </p:pic>
      <p:pic>
        <p:nvPicPr>
          <p:cNvPr id="31748" name="Picture 6" descr="прак"/>
          <p:cNvPicPr>
            <a:picLocks noChangeAspect="1" noChangeArrowheads="1"/>
          </p:cNvPicPr>
          <p:nvPr/>
        </p:nvPicPr>
        <p:blipFill>
          <a:blip r:embed="rId3"/>
          <a:srcRect/>
          <a:stretch>
            <a:fillRect/>
          </a:stretch>
        </p:blipFill>
        <p:spPr bwMode="auto">
          <a:xfrm>
            <a:off x="1243013" y="234950"/>
            <a:ext cx="3705225" cy="2713038"/>
          </a:xfrm>
          <a:prstGeom prst="rect">
            <a:avLst/>
          </a:prstGeom>
          <a:noFill/>
          <a:ln w="38100">
            <a:solidFill>
              <a:schemeClr val="accent2"/>
            </a:solidFill>
            <a:miter lim="800000"/>
            <a:headEnd/>
            <a:tailEnd/>
          </a:ln>
        </p:spPr>
      </p:pic>
      <p:pic>
        <p:nvPicPr>
          <p:cNvPr id="31749" name="Picture 7" descr="практ"/>
          <p:cNvPicPr>
            <a:picLocks noChangeAspect="1" noChangeArrowheads="1"/>
          </p:cNvPicPr>
          <p:nvPr/>
        </p:nvPicPr>
        <p:blipFill>
          <a:blip r:embed="rId4"/>
          <a:srcRect t="16548" r="-305"/>
          <a:stretch>
            <a:fillRect/>
          </a:stretch>
        </p:blipFill>
        <p:spPr bwMode="auto">
          <a:xfrm>
            <a:off x="8683625" y="3051175"/>
            <a:ext cx="3319463" cy="3527425"/>
          </a:xfrm>
          <a:prstGeom prst="rect">
            <a:avLst/>
          </a:prstGeom>
          <a:noFill/>
          <a:ln w="38100">
            <a:solidFill>
              <a:schemeClr val="accent2"/>
            </a:solidFill>
            <a:miter lim="800000"/>
            <a:headEnd/>
            <a:tailEnd/>
          </a:ln>
        </p:spPr>
      </p:pic>
      <p:pic>
        <p:nvPicPr>
          <p:cNvPr id="31750" name="Picture 10" descr="легкая пром"/>
          <p:cNvPicPr>
            <a:picLocks noChangeAspect="1" noChangeArrowheads="1"/>
          </p:cNvPicPr>
          <p:nvPr/>
        </p:nvPicPr>
        <p:blipFill>
          <a:blip r:embed="rId5"/>
          <a:srcRect/>
          <a:stretch>
            <a:fillRect/>
          </a:stretch>
        </p:blipFill>
        <p:spPr bwMode="auto">
          <a:xfrm>
            <a:off x="6154738" y="4710113"/>
            <a:ext cx="1617662" cy="2147887"/>
          </a:xfrm>
          <a:prstGeom prst="rect">
            <a:avLst/>
          </a:prstGeom>
          <a:noFill/>
          <a:ln w="9525">
            <a:noFill/>
            <a:miter lim="800000"/>
            <a:headEnd/>
            <a:tailEnd/>
          </a:ln>
        </p:spPr>
      </p:pic>
      <p:pic>
        <p:nvPicPr>
          <p:cNvPr id="31751" name="Picture 12" descr="2aRGcXaO4Bg"/>
          <p:cNvPicPr>
            <a:picLocks noChangeAspect="1" noChangeArrowheads="1"/>
          </p:cNvPicPr>
          <p:nvPr/>
        </p:nvPicPr>
        <p:blipFill>
          <a:blip r:embed="rId6"/>
          <a:srcRect/>
          <a:stretch>
            <a:fillRect/>
          </a:stretch>
        </p:blipFill>
        <p:spPr bwMode="auto">
          <a:xfrm>
            <a:off x="1223963" y="3182938"/>
            <a:ext cx="4267200" cy="3213100"/>
          </a:xfrm>
          <a:prstGeom prst="rect">
            <a:avLst/>
          </a:prstGeom>
          <a:noFill/>
          <a:ln w="38100">
            <a:solidFill>
              <a:schemeClr val="accent2"/>
            </a:solidFill>
            <a:miter lim="800000"/>
            <a:headEnd/>
            <a:tailEnd/>
          </a:ln>
        </p:spPr>
      </p:pic>
      <p:pic>
        <p:nvPicPr>
          <p:cNvPr id="31752" name="Picture 14" descr="pJvzokverGk"/>
          <p:cNvPicPr>
            <a:picLocks noChangeAspect="1" noChangeArrowheads="1"/>
          </p:cNvPicPr>
          <p:nvPr/>
        </p:nvPicPr>
        <p:blipFill>
          <a:blip r:embed="rId7"/>
          <a:srcRect/>
          <a:stretch>
            <a:fillRect/>
          </a:stretch>
        </p:blipFill>
        <p:spPr bwMode="auto">
          <a:xfrm>
            <a:off x="8569325" y="284163"/>
            <a:ext cx="3436938" cy="2587625"/>
          </a:xfrm>
          <a:prstGeom prst="rect">
            <a:avLst/>
          </a:prstGeom>
          <a:noFill/>
          <a:ln w="38100">
            <a:solidFill>
              <a:schemeClr val="accent2"/>
            </a:solidFill>
            <a:miter lim="800000"/>
            <a:headEnd/>
            <a:tailEnd/>
          </a:ln>
        </p:spPr>
      </p:pic>
      <p:sp>
        <p:nvSpPr>
          <p:cNvPr id="31753" name="AutoShape 5"/>
          <p:cNvSpPr>
            <a:spLocks noChangeArrowheads="1"/>
          </p:cNvSpPr>
          <p:nvPr/>
        </p:nvSpPr>
        <p:spPr bwMode="auto">
          <a:xfrm>
            <a:off x="4943475" y="171450"/>
            <a:ext cx="3819525" cy="4552950"/>
          </a:xfrm>
          <a:prstGeom prst="roundRect">
            <a:avLst>
              <a:gd name="adj" fmla="val 16667"/>
            </a:avLst>
          </a:prstGeom>
          <a:solidFill>
            <a:srgbClr val="FBE2D1"/>
          </a:solidFill>
          <a:ln w="9525">
            <a:solidFill>
              <a:schemeClr val="tx1"/>
            </a:solidFill>
            <a:round/>
            <a:headEnd/>
            <a:tailEnd/>
          </a:ln>
        </p:spPr>
        <p:txBody>
          <a:bodyPr wrap="none" anchor="ctr"/>
          <a:lstStyle/>
          <a:p>
            <a:pPr algn="ctr"/>
            <a:r>
              <a:rPr lang="ru-RU" sz="1200" b="1">
                <a:solidFill>
                  <a:schemeClr val="hlink"/>
                </a:solidFill>
              </a:rPr>
              <a:t>РАБОТА СО СТУДЕНТАМИ ПО </a:t>
            </a:r>
          </a:p>
          <a:p>
            <a:pPr algn="ctr"/>
            <a:r>
              <a:rPr lang="ru-RU" sz="1200" b="1">
                <a:solidFill>
                  <a:schemeClr val="hlink"/>
                </a:solidFill>
              </a:rPr>
              <a:t>ФОРМИРОВАНИЮ  </a:t>
            </a:r>
          </a:p>
          <a:p>
            <a:pPr algn="ctr"/>
            <a:r>
              <a:rPr lang="ru-RU" sz="1200" b="1">
                <a:solidFill>
                  <a:schemeClr val="hlink"/>
                </a:solidFill>
              </a:rPr>
              <a:t> ПРОФЕССИОНАЛЬНЫХ компетенций </a:t>
            </a:r>
          </a:p>
          <a:p>
            <a:pPr algn="ctr"/>
            <a:r>
              <a:rPr lang="ru-RU" sz="1200" b="1">
                <a:solidFill>
                  <a:schemeClr val="hlink"/>
                </a:solidFill>
              </a:rPr>
              <a:t>(производственная практика)</a:t>
            </a:r>
            <a:endParaRPr lang="ru-RU" sz="1200">
              <a:solidFill>
                <a:schemeClr val="hlink"/>
              </a:solidFill>
            </a:endParaRPr>
          </a:p>
          <a:p>
            <a:pPr algn="ctr"/>
            <a:r>
              <a:rPr lang="ru-RU" sz="1200" i="1">
                <a:solidFill>
                  <a:schemeClr val="hlink"/>
                </a:solidFill>
              </a:rPr>
              <a:t>Специальности СПО:</a:t>
            </a:r>
            <a:r>
              <a:rPr lang="ru-RU" sz="1200">
                <a:solidFill>
                  <a:schemeClr val="hlink"/>
                </a:solidFill>
              </a:rPr>
              <a:t> </a:t>
            </a:r>
          </a:p>
          <a:p>
            <a:pPr algn="ctr"/>
            <a:r>
              <a:rPr lang="ru-RU" sz="1200">
                <a:solidFill>
                  <a:schemeClr val="hlink"/>
                </a:solidFill>
              </a:rPr>
              <a:t>29.02.05 Технология текстильных изделий </a:t>
            </a:r>
          </a:p>
          <a:p>
            <a:pPr algn="ctr"/>
            <a:r>
              <a:rPr lang="ru-RU" sz="1200">
                <a:solidFill>
                  <a:schemeClr val="hlink"/>
                </a:solidFill>
              </a:rPr>
              <a:t>(по видам)</a:t>
            </a:r>
          </a:p>
          <a:p>
            <a:pPr algn="ctr"/>
            <a:r>
              <a:rPr lang="ru-RU" sz="1200">
                <a:solidFill>
                  <a:schemeClr val="hlink"/>
                </a:solidFill>
              </a:rPr>
              <a:t>29.02.10 Конструирование, моделирование и </a:t>
            </a:r>
          </a:p>
          <a:p>
            <a:pPr algn="ctr"/>
            <a:r>
              <a:rPr lang="ru-RU" sz="1200">
                <a:solidFill>
                  <a:schemeClr val="hlink"/>
                </a:solidFill>
              </a:rPr>
              <a:t>технология изготовления изделий </a:t>
            </a:r>
          </a:p>
          <a:p>
            <a:pPr algn="ctr"/>
            <a:r>
              <a:rPr lang="ru-RU" sz="1200">
                <a:solidFill>
                  <a:schemeClr val="hlink"/>
                </a:solidFill>
              </a:rPr>
              <a:t>легкой промышленности</a:t>
            </a:r>
          </a:p>
          <a:p>
            <a:pPr algn="ctr"/>
            <a:r>
              <a:rPr lang="ru-RU" sz="1200">
                <a:solidFill>
                  <a:schemeClr val="hlink"/>
                </a:solidFill>
              </a:rPr>
              <a:t> (по видам) </a:t>
            </a:r>
          </a:p>
          <a:p>
            <a:pPr algn="ctr"/>
            <a:r>
              <a:rPr lang="ru-RU" sz="1200">
                <a:solidFill>
                  <a:schemeClr val="hlink"/>
                </a:solidFill>
              </a:rPr>
              <a:t>08.02.09 Монтаж, наладка и эксплуатация </a:t>
            </a:r>
          </a:p>
          <a:p>
            <a:pPr algn="ctr"/>
            <a:r>
              <a:rPr lang="ru-RU" sz="1200">
                <a:solidFill>
                  <a:schemeClr val="hlink"/>
                </a:solidFill>
              </a:rPr>
              <a:t> электрооборудования промышленных</a:t>
            </a:r>
          </a:p>
          <a:p>
            <a:pPr algn="ctr"/>
            <a:r>
              <a:rPr lang="ru-RU" sz="1200">
                <a:solidFill>
                  <a:schemeClr val="hlink"/>
                </a:solidFill>
              </a:rPr>
              <a:t> и гражданских зданий </a:t>
            </a:r>
          </a:p>
          <a:p>
            <a:pPr algn="ctr"/>
            <a:r>
              <a:rPr lang="ru-RU" sz="1200">
                <a:solidFill>
                  <a:schemeClr val="hlink"/>
                </a:solidFill>
              </a:rPr>
              <a:t>15.02.07. Автоматизация технологических </a:t>
            </a:r>
          </a:p>
          <a:p>
            <a:pPr algn="ctr"/>
            <a:r>
              <a:rPr lang="ru-RU" sz="1200">
                <a:solidFill>
                  <a:schemeClr val="hlink"/>
                </a:solidFill>
              </a:rPr>
              <a:t>процессов и производств (по отраслям)</a:t>
            </a:r>
          </a:p>
          <a:p>
            <a:pPr algn="ctr"/>
            <a:r>
              <a:rPr lang="ru-RU" sz="1200" i="1">
                <a:solidFill>
                  <a:schemeClr val="hlink"/>
                </a:solidFill>
              </a:rPr>
              <a:t>Профессия СПО:</a:t>
            </a:r>
          </a:p>
          <a:p>
            <a:pPr algn="ctr"/>
            <a:r>
              <a:rPr lang="ru-RU" sz="1200">
                <a:solidFill>
                  <a:schemeClr val="hlink"/>
                </a:solidFill>
              </a:rPr>
              <a:t> 29.01.34 Оператор оборудования</a:t>
            </a:r>
          </a:p>
          <a:p>
            <a:pPr algn="ctr"/>
            <a:r>
              <a:rPr lang="ru-RU" sz="1200">
                <a:solidFill>
                  <a:schemeClr val="hlink"/>
                </a:solidFill>
              </a:rPr>
              <a:t> швейного производства</a:t>
            </a:r>
          </a:p>
          <a:p>
            <a:pPr algn="ctr"/>
            <a:endParaRPr lang="ru-RU" sz="1200">
              <a:solidFill>
                <a:schemeClr val="hlink"/>
              </a:solidFill>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9" descr="легкая пром"/>
          <p:cNvPicPr>
            <a:picLocks noChangeAspect="1" noChangeArrowheads="1"/>
          </p:cNvPicPr>
          <p:nvPr/>
        </p:nvPicPr>
        <p:blipFill>
          <a:blip r:embed="rId2"/>
          <a:srcRect/>
          <a:stretch>
            <a:fillRect/>
          </a:stretch>
        </p:blipFill>
        <p:spPr bwMode="auto">
          <a:xfrm>
            <a:off x="5510213" y="1673225"/>
            <a:ext cx="1522412" cy="2022475"/>
          </a:xfrm>
          <a:prstGeom prst="rect">
            <a:avLst/>
          </a:prstGeom>
          <a:noFill/>
          <a:ln w="9525">
            <a:noFill/>
            <a:miter lim="800000"/>
            <a:headEnd/>
            <a:tailEnd/>
          </a:ln>
        </p:spPr>
      </p:pic>
      <p:sp>
        <p:nvSpPr>
          <p:cNvPr id="6" name="Прямоугольник 5"/>
          <p:cNvSpPr/>
          <p:nvPr/>
        </p:nvSpPr>
        <p:spPr>
          <a:xfrm>
            <a:off x="0" y="0"/>
            <a:ext cx="1065213" cy="6858000"/>
          </a:xfrm>
          <a:prstGeom prst="rect">
            <a:avLst/>
          </a:prstGeom>
          <a:solidFill>
            <a:srgbClr val="6C6C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2771" name="Заголовок 1"/>
          <p:cNvSpPr txBox="1">
            <a:spLocks/>
          </p:cNvSpPr>
          <p:nvPr/>
        </p:nvSpPr>
        <p:spPr bwMode="auto">
          <a:xfrm rot="-5400000">
            <a:off x="-1193006" y="4253706"/>
            <a:ext cx="3525838" cy="631825"/>
          </a:xfrm>
          <a:prstGeom prst="rect">
            <a:avLst/>
          </a:prstGeom>
          <a:noFill/>
          <a:ln w="9525">
            <a:noFill/>
            <a:miter lim="800000"/>
            <a:headEnd/>
            <a:tailEnd/>
          </a:ln>
        </p:spPr>
        <p:txBody>
          <a:bodyPr anchor="ctr"/>
          <a:lstStyle/>
          <a:p>
            <a:pPr algn="ctr"/>
            <a:r>
              <a:rPr lang="ru-RU" sz="1200" b="1">
                <a:solidFill>
                  <a:schemeClr val="bg1"/>
                </a:solidFill>
              </a:rPr>
              <a:t>Профессиональное развитие молодежи</a:t>
            </a:r>
          </a:p>
          <a:p>
            <a:pPr algn="ctr"/>
            <a:r>
              <a:rPr lang="ru-RU" sz="1200" b="1">
                <a:solidFill>
                  <a:schemeClr val="bg1"/>
                </a:solidFill>
              </a:rPr>
              <a:t> </a:t>
            </a:r>
            <a:r>
              <a:rPr lang="ru-RU" sz="1200" b="1">
                <a:solidFill>
                  <a:srgbClr val="F5B487"/>
                </a:solidFill>
              </a:rPr>
              <a:t>работа с обучающимися СПО и ВПО</a:t>
            </a:r>
          </a:p>
          <a:p>
            <a:pPr algn="ctr">
              <a:lnSpc>
                <a:spcPct val="90000"/>
              </a:lnSpc>
            </a:pPr>
            <a:endParaRPr lang="ru-RU" sz="1200" b="1">
              <a:solidFill>
                <a:schemeClr val="bg1"/>
              </a:solidFill>
              <a:latin typeface="Tahoma" pitchFamily="34" charset="0"/>
              <a:cs typeface="Tahoma" pitchFamily="34" charset="0"/>
            </a:endParaRPr>
          </a:p>
        </p:txBody>
      </p:sp>
      <p:pic>
        <p:nvPicPr>
          <p:cNvPr id="32772" name="Рисунок 10"/>
          <p:cNvPicPr>
            <a:picLocks noChangeAspect="1"/>
          </p:cNvPicPr>
          <p:nvPr/>
        </p:nvPicPr>
        <p:blipFill>
          <a:blip r:embed="rId3"/>
          <a:srcRect/>
          <a:stretch>
            <a:fillRect/>
          </a:stretch>
        </p:blipFill>
        <p:spPr bwMode="auto">
          <a:xfrm>
            <a:off x="255588" y="247650"/>
            <a:ext cx="630237" cy="2336800"/>
          </a:xfrm>
          <a:prstGeom prst="rect">
            <a:avLst/>
          </a:prstGeom>
          <a:noFill/>
          <a:ln w="9525">
            <a:noFill/>
            <a:miter lim="800000"/>
            <a:headEnd/>
            <a:tailEnd/>
          </a:ln>
        </p:spPr>
      </p:pic>
      <p:sp>
        <p:nvSpPr>
          <p:cNvPr id="32773" name="AutoShape 5"/>
          <p:cNvSpPr>
            <a:spLocks noChangeArrowheads="1"/>
          </p:cNvSpPr>
          <p:nvPr/>
        </p:nvSpPr>
        <p:spPr bwMode="auto">
          <a:xfrm>
            <a:off x="4095750" y="171450"/>
            <a:ext cx="4191000" cy="1533525"/>
          </a:xfrm>
          <a:prstGeom prst="roundRect">
            <a:avLst>
              <a:gd name="adj" fmla="val 16667"/>
            </a:avLst>
          </a:prstGeom>
          <a:solidFill>
            <a:srgbClr val="FBE2D1"/>
          </a:solidFill>
          <a:ln w="9525">
            <a:solidFill>
              <a:schemeClr val="tx1"/>
            </a:solidFill>
            <a:round/>
            <a:headEnd/>
            <a:tailEnd/>
          </a:ln>
        </p:spPr>
        <p:txBody>
          <a:bodyPr wrap="none" anchor="ctr"/>
          <a:lstStyle/>
          <a:p>
            <a:pPr algn="ctr"/>
            <a:r>
              <a:rPr lang="ru-RU" sz="1200" b="1">
                <a:solidFill>
                  <a:schemeClr val="hlink"/>
                </a:solidFill>
              </a:rPr>
              <a:t>Участие в проведение</a:t>
            </a:r>
          </a:p>
          <a:p>
            <a:pPr algn="ctr"/>
            <a:r>
              <a:rPr lang="ru-RU" sz="1200" b="1">
                <a:solidFill>
                  <a:schemeClr val="hlink"/>
                </a:solidFill>
              </a:rPr>
              <a:t> ГОСУДАРСТВЕННОЙ  ИТОГОВОЙ АТТЕСТАЦИИ,</a:t>
            </a:r>
          </a:p>
          <a:p>
            <a:pPr algn="ctr"/>
            <a:r>
              <a:rPr lang="ru-RU" sz="1200" b="1">
                <a:solidFill>
                  <a:schemeClr val="hlink"/>
                </a:solidFill>
              </a:rPr>
              <a:t> в работе государственной</a:t>
            </a:r>
          </a:p>
          <a:p>
            <a:pPr algn="ctr"/>
            <a:r>
              <a:rPr lang="ru-RU" sz="1200" b="1">
                <a:solidFill>
                  <a:schemeClr val="hlink"/>
                </a:solidFill>
              </a:rPr>
              <a:t> экзаменационной комиссии, </a:t>
            </a:r>
          </a:p>
          <a:p>
            <a:pPr algn="ctr"/>
            <a:r>
              <a:rPr lang="ru-RU" sz="1200" b="1">
                <a:solidFill>
                  <a:schemeClr val="hlink"/>
                </a:solidFill>
              </a:rPr>
              <a:t>сотрудники компании</a:t>
            </a:r>
          </a:p>
          <a:p>
            <a:pPr algn="ctr"/>
            <a:r>
              <a:rPr lang="ru-RU" sz="1200" b="1">
                <a:solidFill>
                  <a:schemeClr val="hlink"/>
                </a:solidFill>
              </a:rPr>
              <a:t>являются рецензентами дипломных проектов.</a:t>
            </a:r>
          </a:p>
        </p:txBody>
      </p:sp>
      <p:pic>
        <p:nvPicPr>
          <p:cNvPr id="32774" name="Picture 11" descr="диплом 4"/>
          <p:cNvPicPr>
            <a:picLocks noChangeAspect="1" noChangeArrowheads="1"/>
          </p:cNvPicPr>
          <p:nvPr/>
        </p:nvPicPr>
        <p:blipFill>
          <a:blip r:embed="rId4"/>
          <a:srcRect l="34546" t="20891" r="12971" b="26883"/>
          <a:stretch>
            <a:fillRect/>
          </a:stretch>
        </p:blipFill>
        <p:spPr bwMode="auto">
          <a:xfrm>
            <a:off x="1200150" y="3733800"/>
            <a:ext cx="3892550" cy="2905125"/>
          </a:xfrm>
          <a:prstGeom prst="rect">
            <a:avLst/>
          </a:prstGeom>
          <a:noFill/>
          <a:ln w="38100">
            <a:solidFill>
              <a:schemeClr val="accent2"/>
            </a:solidFill>
            <a:miter lim="800000"/>
            <a:headEnd/>
            <a:tailEnd/>
          </a:ln>
        </p:spPr>
      </p:pic>
      <p:pic>
        <p:nvPicPr>
          <p:cNvPr id="32775" name="Picture 12" descr="диплом 5"/>
          <p:cNvPicPr>
            <a:picLocks noChangeAspect="1" noChangeArrowheads="1"/>
          </p:cNvPicPr>
          <p:nvPr/>
        </p:nvPicPr>
        <p:blipFill>
          <a:blip r:embed="rId5"/>
          <a:srcRect/>
          <a:stretch>
            <a:fillRect/>
          </a:stretch>
        </p:blipFill>
        <p:spPr bwMode="auto">
          <a:xfrm>
            <a:off x="4822825" y="3606800"/>
            <a:ext cx="2208213" cy="2943225"/>
          </a:xfrm>
          <a:prstGeom prst="rect">
            <a:avLst/>
          </a:prstGeom>
          <a:noFill/>
          <a:ln w="38100">
            <a:solidFill>
              <a:schemeClr val="accent2"/>
            </a:solidFill>
            <a:miter lim="800000"/>
            <a:headEnd/>
            <a:tailEnd/>
          </a:ln>
        </p:spPr>
      </p:pic>
      <p:pic>
        <p:nvPicPr>
          <p:cNvPr id="32776" name="Picture 13" descr="диплом"/>
          <p:cNvPicPr>
            <a:picLocks noChangeAspect="1" noChangeArrowheads="1"/>
          </p:cNvPicPr>
          <p:nvPr/>
        </p:nvPicPr>
        <p:blipFill>
          <a:blip r:embed="rId6"/>
          <a:srcRect b="14172"/>
          <a:stretch>
            <a:fillRect/>
          </a:stretch>
        </p:blipFill>
        <p:spPr bwMode="auto">
          <a:xfrm>
            <a:off x="7534275" y="4044950"/>
            <a:ext cx="4216400" cy="2625725"/>
          </a:xfrm>
          <a:prstGeom prst="rect">
            <a:avLst/>
          </a:prstGeom>
          <a:noFill/>
          <a:ln w="38100">
            <a:solidFill>
              <a:schemeClr val="accent2"/>
            </a:solidFill>
            <a:miter lim="800000"/>
            <a:headEnd/>
            <a:tailEnd/>
          </a:ln>
        </p:spPr>
      </p:pic>
      <p:pic>
        <p:nvPicPr>
          <p:cNvPr id="32777" name="Picture 15" descr="mDW4U-sDJrE"/>
          <p:cNvPicPr>
            <a:picLocks noChangeAspect="1" noChangeArrowheads="1"/>
          </p:cNvPicPr>
          <p:nvPr/>
        </p:nvPicPr>
        <p:blipFill>
          <a:blip r:embed="rId7"/>
          <a:srcRect/>
          <a:stretch>
            <a:fillRect/>
          </a:stretch>
        </p:blipFill>
        <p:spPr bwMode="auto">
          <a:xfrm>
            <a:off x="1409700" y="209550"/>
            <a:ext cx="2524125" cy="3365500"/>
          </a:xfrm>
          <a:prstGeom prst="rect">
            <a:avLst/>
          </a:prstGeom>
          <a:noFill/>
          <a:ln w="38100">
            <a:solidFill>
              <a:schemeClr val="accent2"/>
            </a:solidFill>
            <a:miter lim="800000"/>
            <a:headEnd/>
            <a:tailEnd/>
          </a:ln>
        </p:spPr>
      </p:pic>
      <p:pic>
        <p:nvPicPr>
          <p:cNvPr id="32778" name="Picture 17" descr="kvvu1D8rbhc"/>
          <p:cNvPicPr>
            <a:picLocks noChangeAspect="1" noChangeArrowheads="1"/>
          </p:cNvPicPr>
          <p:nvPr/>
        </p:nvPicPr>
        <p:blipFill>
          <a:blip r:embed="rId8"/>
          <a:srcRect/>
          <a:stretch>
            <a:fillRect/>
          </a:stretch>
        </p:blipFill>
        <p:spPr bwMode="auto">
          <a:xfrm>
            <a:off x="8820150" y="241300"/>
            <a:ext cx="2713038" cy="3614738"/>
          </a:xfrm>
          <a:prstGeom prst="rect">
            <a:avLst/>
          </a:prstGeom>
          <a:noFill/>
          <a:ln w="38100">
            <a:solidFill>
              <a:schemeClr val="accent2"/>
            </a:solid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1065213" cy="6858000"/>
          </a:xfrm>
          <a:prstGeom prst="rect">
            <a:avLst/>
          </a:prstGeom>
          <a:solidFill>
            <a:srgbClr val="6C6C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5362" name="Заголовок 1"/>
          <p:cNvSpPr txBox="1">
            <a:spLocks/>
          </p:cNvSpPr>
          <p:nvPr/>
        </p:nvSpPr>
        <p:spPr bwMode="auto">
          <a:xfrm rot="-5400000">
            <a:off x="-1193006" y="4253706"/>
            <a:ext cx="3525838" cy="631825"/>
          </a:xfrm>
          <a:prstGeom prst="rect">
            <a:avLst/>
          </a:prstGeom>
          <a:noFill/>
          <a:ln w="9525">
            <a:noFill/>
            <a:miter lim="800000"/>
            <a:headEnd/>
            <a:tailEnd/>
          </a:ln>
        </p:spPr>
        <p:txBody>
          <a:bodyPr anchor="ctr"/>
          <a:lstStyle/>
          <a:p>
            <a:pPr>
              <a:lnSpc>
                <a:spcPct val="90000"/>
              </a:lnSpc>
            </a:pPr>
            <a:r>
              <a:rPr lang="ru-RU" sz="1400">
                <a:solidFill>
                  <a:schemeClr val="bg1"/>
                </a:solidFill>
                <a:latin typeface="Times New Roman" pitchFamily="18" charset="0"/>
                <a:cs typeface="Tahoma" pitchFamily="34" charset="0"/>
              </a:rPr>
              <a:t>Профессиональное</a:t>
            </a:r>
            <a:r>
              <a:rPr lang="ru-RU" sz="1400">
                <a:solidFill>
                  <a:schemeClr val="bg1"/>
                </a:solidFill>
                <a:latin typeface="Tahoma" pitchFamily="34" charset="0"/>
                <a:cs typeface="Tahoma" pitchFamily="34" charset="0"/>
              </a:rPr>
              <a:t> развитие молодежи </a:t>
            </a:r>
          </a:p>
        </p:txBody>
      </p:sp>
      <p:pic>
        <p:nvPicPr>
          <p:cNvPr id="15363" name="Рисунок 10"/>
          <p:cNvPicPr>
            <a:picLocks noChangeAspect="1"/>
          </p:cNvPicPr>
          <p:nvPr/>
        </p:nvPicPr>
        <p:blipFill>
          <a:blip r:embed="rId2"/>
          <a:srcRect/>
          <a:stretch>
            <a:fillRect/>
          </a:stretch>
        </p:blipFill>
        <p:spPr bwMode="auto">
          <a:xfrm>
            <a:off x="255588" y="247650"/>
            <a:ext cx="630237" cy="2336800"/>
          </a:xfrm>
          <a:prstGeom prst="rect">
            <a:avLst/>
          </a:prstGeom>
          <a:noFill/>
          <a:ln w="9525">
            <a:noFill/>
            <a:miter lim="800000"/>
            <a:headEnd/>
            <a:tailEnd/>
          </a:ln>
        </p:spPr>
      </p:pic>
      <p:pic>
        <p:nvPicPr>
          <p:cNvPr id="15364" name="Picture 7" descr="1Z_Vlf1y6Qc"/>
          <p:cNvPicPr>
            <a:picLocks noChangeAspect="1" noChangeArrowheads="1"/>
          </p:cNvPicPr>
          <p:nvPr/>
        </p:nvPicPr>
        <p:blipFill>
          <a:blip r:embed="rId3">
            <a:lum bright="30000" contrast="-24000"/>
          </a:blip>
          <a:srcRect/>
          <a:stretch>
            <a:fillRect/>
          </a:stretch>
        </p:blipFill>
        <p:spPr bwMode="auto">
          <a:xfrm>
            <a:off x="1666875" y="0"/>
            <a:ext cx="10525125" cy="6823075"/>
          </a:xfrm>
          <a:prstGeom prst="rect">
            <a:avLst/>
          </a:prstGeom>
          <a:noFill/>
          <a:ln w="9525">
            <a:noFill/>
            <a:miter lim="800000"/>
            <a:headEnd/>
            <a:tailEnd/>
          </a:ln>
        </p:spPr>
      </p:pic>
      <p:sp>
        <p:nvSpPr>
          <p:cNvPr id="15365" name="Объект 2"/>
          <p:cNvSpPr>
            <a:spLocks noGrp="1"/>
          </p:cNvSpPr>
          <p:nvPr>
            <p:ph idx="4294967295"/>
          </p:nvPr>
        </p:nvSpPr>
        <p:spPr>
          <a:xfrm>
            <a:off x="1190625" y="508000"/>
            <a:ext cx="10556875" cy="5549900"/>
          </a:xfrm>
        </p:spPr>
        <p:txBody>
          <a:bodyPr/>
          <a:lstStyle/>
          <a:p>
            <a:pPr marL="0" indent="0">
              <a:buFont typeface="Arial" charset="0"/>
              <a:buNone/>
            </a:pPr>
            <a:r>
              <a:rPr lang="ru-RU" sz="1600" smtClean="0">
                <a:latin typeface="Tahoma" pitchFamily="34" charset="0"/>
                <a:cs typeface="Tahoma" pitchFamily="34" charset="0"/>
              </a:rPr>
              <a:t>В современных условиях основными источниками пополнения трудовых ресурсов является молодежь, вступающая в трудоспособный возраст. Эффективная профессиональное развитие молодежи на ОАО ХБК «Шуйские ситцы» - одна из важнейших составляющих кадровой политики. Именно молодежная политика, ее цели, задачи, а также формы и методы реализации определяют развитие предприятия в будущем, обеспечение рабочей силой его инновационных программ и в конечном итоге – выживание предприятия в условиях, когда специальности, необходимые для производства, не становятся престижными для современной молодежи. </a:t>
            </a:r>
          </a:p>
          <a:p>
            <a:pPr marL="0" indent="0">
              <a:buFont typeface="Arial" charset="0"/>
              <a:buNone/>
            </a:pPr>
            <a:r>
              <a:rPr lang="ru-RU" sz="1600" smtClean="0">
                <a:latin typeface="Tahoma" pitchFamily="34" charset="0"/>
              </a:rPr>
              <a:t>Одной и важнейших проблем молодежи является процесс трудоустройства и дальнейшее осуществление своей трудовой деятельности. Огромное значение при этом играет адаптация молодых людей к рабочему месту. Отсутствие опыта, знаний и навыков способствуют потере работы, ухудшению экономического положения, семейным проблемам, а также проблемам с физическим и психологическим здоровьем. Результатом реализации работы с молодежью  на предприятии должна стать успешная интеграция молодых людей в трудовой коллектив для их успешной самореализации, направления их энергии в общественно-полезное русло. </a:t>
            </a:r>
          </a:p>
          <a:p>
            <a:pPr marL="0" indent="0">
              <a:buFont typeface="Arial" charset="0"/>
              <a:buNone/>
            </a:pPr>
            <a:r>
              <a:rPr lang="ru-RU" sz="1600" smtClean="0">
                <a:latin typeface="Tahoma" pitchFamily="34" charset="0"/>
              </a:rPr>
              <a:t>Обычно вопрос о профессиональном самоопределении начинает возникать у обучающихся старших классов в связи с необходимостью выбора дальнейшего пути профессионального образования. Однако к этому нужно готовить, начиная с детского сада. Существует ряд показателей, мотивационных и нравственно-волевых характеристик, для формирования которых дошкольный возраст является наиболее благоприятным. Если это условие не будет учитываться, то довольно значительной части дошкольников, в будущем так и не удастся достичь хороших профессиональных результатов. </a:t>
            </a:r>
          </a:p>
          <a:p>
            <a:pPr marL="0" indent="0">
              <a:buFont typeface="Arial" charset="0"/>
              <a:buNone/>
            </a:pPr>
            <a:endParaRPr lang="ru-RU" sz="1600" smtClean="0">
              <a:latin typeface="Tahoma" pitchFamily="34"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descr="легкая пром"/>
          <p:cNvPicPr>
            <a:picLocks noChangeAspect="1" noChangeArrowheads="1"/>
          </p:cNvPicPr>
          <p:nvPr/>
        </p:nvPicPr>
        <p:blipFill>
          <a:blip r:embed="rId2"/>
          <a:srcRect/>
          <a:stretch>
            <a:fillRect/>
          </a:stretch>
        </p:blipFill>
        <p:spPr bwMode="auto">
          <a:xfrm>
            <a:off x="9815513" y="163513"/>
            <a:ext cx="1641475" cy="2181225"/>
          </a:xfrm>
          <a:prstGeom prst="rect">
            <a:avLst/>
          </a:prstGeom>
          <a:noFill/>
          <a:ln w="9525">
            <a:noFill/>
            <a:miter lim="800000"/>
            <a:headEnd/>
            <a:tailEnd/>
          </a:ln>
        </p:spPr>
      </p:pic>
      <p:sp>
        <p:nvSpPr>
          <p:cNvPr id="6" name="Прямоугольник 5"/>
          <p:cNvSpPr/>
          <p:nvPr/>
        </p:nvSpPr>
        <p:spPr>
          <a:xfrm>
            <a:off x="0" y="0"/>
            <a:ext cx="1065213" cy="6858000"/>
          </a:xfrm>
          <a:prstGeom prst="rect">
            <a:avLst/>
          </a:prstGeom>
          <a:solidFill>
            <a:srgbClr val="6C6C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3795" name="Заголовок 1"/>
          <p:cNvSpPr txBox="1">
            <a:spLocks/>
          </p:cNvSpPr>
          <p:nvPr/>
        </p:nvSpPr>
        <p:spPr bwMode="auto">
          <a:xfrm rot="-5400000">
            <a:off x="-1193006" y="4253706"/>
            <a:ext cx="3525838" cy="631825"/>
          </a:xfrm>
          <a:prstGeom prst="rect">
            <a:avLst/>
          </a:prstGeom>
          <a:noFill/>
          <a:ln w="9525">
            <a:noFill/>
            <a:miter lim="800000"/>
            <a:headEnd/>
            <a:tailEnd/>
          </a:ln>
        </p:spPr>
        <p:txBody>
          <a:bodyPr anchor="ctr"/>
          <a:lstStyle/>
          <a:p>
            <a:pPr algn="ctr"/>
            <a:r>
              <a:rPr lang="ru-RU" sz="1200" b="1">
                <a:solidFill>
                  <a:schemeClr val="bg1"/>
                </a:solidFill>
              </a:rPr>
              <a:t>Профессиональное развитие молодежи</a:t>
            </a:r>
          </a:p>
          <a:p>
            <a:pPr algn="ctr"/>
            <a:r>
              <a:rPr lang="ru-RU" sz="1200" b="1">
                <a:solidFill>
                  <a:schemeClr val="bg1"/>
                </a:solidFill>
              </a:rPr>
              <a:t> </a:t>
            </a:r>
            <a:r>
              <a:rPr lang="ru-RU" sz="1200" b="1">
                <a:solidFill>
                  <a:srgbClr val="F5B487"/>
                </a:solidFill>
              </a:rPr>
              <a:t>работа с обучающимися СПО и ВПО</a:t>
            </a:r>
          </a:p>
          <a:p>
            <a:pPr algn="ctr">
              <a:lnSpc>
                <a:spcPct val="90000"/>
              </a:lnSpc>
            </a:pPr>
            <a:endParaRPr lang="ru-RU" sz="1200" b="1">
              <a:solidFill>
                <a:schemeClr val="bg1"/>
              </a:solidFill>
              <a:latin typeface="Tahoma" pitchFamily="34" charset="0"/>
              <a:cs typeface="Tahoma" pitchFamily="34" charset="0"/>
            </a:endParaRPr>
          </a:p>
        </p:txBody>
      </p:sp>
      <p:pic>
        <p:nvPicPr>
          <p:cNvPr id="33796" name="Рисунок 10"/>
          <p:cNvPicPr>
            <a:picLocks noChangeAspect="1"/>
          </p:cNvPicPr>
          <p:nvPr/>
        </p:nvPicPr>
        <p:blipFill>
          <a:blip r:embed="rId3"/>
          <a:srcRect/>
          <a:stretch>
            <a:fillRect/>
          </a:stretch>
        </p:blipFill>
        <p:spPr bwMode="auto">
          <a:xfrm>
            <a:off x="255588" y="247650"/>
            <a:ext cx="630237" cy="2336800"/>
          </a:xfrm>
          <a:prstGeom prst="rect">
            <a:avLst/>
          </a:prstGeom>
          <a:noFill/>
          <a:ln w="9525">
            <a:noFill/>
            <a:miter lim="800000"/>
            <a:headEnd/>
            <a:tailEnd/>
          </a:ln>
        </p:spPr>
      </p:pic>
      <p:sp>
        <p:nvSpPr>
          <p:cNvPr id="33797" name="AutoShape 8"/>
          <p:cNvSpPr>
            <a:spLocks noChangeArrowheads="1"/>
          </p:cNvSpPr>
          <p:nvPr/>
        </p:nvSpPr>
        <p:spPr bwMode="auto">
          <a:xfrm>
            <a:off x="2676525" y="177800"/>
            <a:ext cx="6324600" cy="1250950"/>
          </a:xfrm>
          <a:prstGeom prst="roundRect">
            <a:avLst>
              <a:gd name="adj" fmla="val 16667"/>
            </a:avLst>
          </a:prstGeom>
          <a:solidFill>
            <a:srgbClr val="FBE2D1"/>
          </a:solidFill>
          <a:ln w="9525">
            <a:solidFill>
              <a:schemeClr val="accent2"/>
            </a:solidFill>
            <a:round/>
            <a:headEnd/>
            <a:tailEnd/>
          </a:ln>
        </p:spPr>
        <p:txBody>
          <a:bodyPr wrap="none" anchor="ctr"/>
          <a:lstStyle/>
          <a:p>
            <a:pPr algn="ctr"/>
            <a:r>
              <a:rPr lang="ru-RU" sz="1200" b="1">
                <a:solidFill>
                  <a:schemeClr val="hlink"/>
                </a:solidFill>
              </a:rPr>
              <a:t>Одной из форм работы с обучающимися системы СПО –</a:t>
            </a:r>
          </a:p>
          <a:p>
            <a:pPr algn="ctr"/>
            <a:r>
              <a:rPr lang="ru-RU" sz="1200" b="1">
                <a:solidFill>
                  <a:schemeClr val="hlink"/>
                </a:solidFill>
              </a:rPr>
              <a:t> это организация круглых столов, </a:t>
            </a:r>
          </a:p>
          <a:p>
            <a:pPr algn="ctr"/>
            <a:r>
              <a:rPr lang="ru-RU" sz="1200" b="1">
                <a:solidFill>
                  <a:schemeClr val="hlink"/>
                </a:solidFill>
              </a:rPr>
              <a:t>мастер классов,  встреч, где в неформальной</a:t>
            </a:r>
          </a:p>
          <a:p>
            <a:pPr algn="ctr"/>
            <a:r>
              <a:rPr lang="ru-RU" sz="1200" b="1">
                <a:solidFill>
                  <a:schemeClr val="hlink"/>
                </a:solidFill>
              </a:rPr>
              <a:t> обстановке мы можем пообщаться,  обсудить проблемы, </a:t>
            </a:r>
          </a:p>
          <a:p>
            <a:pPr algn="ctr"/>
            <a:r>
              <a:rPr lang="ru-RU" sz="1200" b="1">
                <a:solidFill>
                  <a:schemeClr val="hlink"/>
                </a:solidFill>
              </a:rPr>
              <a:t> порадоваться общим успехам, </a:t>
            </a:r>
          </a:p>
          <a:p>
            <a:pPr algn="ctr"/>
            <a:r>
              <a:rPr lang="ru-RU" sz="1200" b="1">
                <a:solidFill>
                  <a:schemeClr val="hlink"/>
                </a:solidFill>
              </a:rPr>
              <a:t>выслушать пожелания, получить обратную связь.</a:t>
            </a:r>
            <a:endParaRPr lang="ru-RU" sz="1200">
              <a:solidFill>
                <a:schemeClr val="hlink"/>
              </a:solidFill>
            </a:endParaRPr>
          </a:p>
        </p:txBody>
      </p:sp>
      <p:pic>
        <p:nvPicPr>
          <p:cNvPr id="33798" name="Picture 13" descr="kbNU7nTLogc"/>
          <p:cNvPicPr>
            <a:picLocks noChangeAspect="1" noChangeArrowheads="1"/>
          </p:cNvPicPr>
          <p:nvPr/>
        </p:nvPicPr>
        <p:blipFill>
          <a:blip r:embed="rId4"/>
          <a:srcRect/>
          <a:stretch>
            <a:fillRect/>
          </a:stretch>
        </p:blipFill>
        <p:spPr bwMode="auto">
          <a:xfrm>
            <a:off x="1371600" y="1638300"/>
            <a:ext cx="4914900" cy="3686175"/>
          </a:xfrm>
          <a:prstGeom prst="rect">
            <a:avLst/>
          </a:prstGeom>
          <a:noFill/>
          <a:ln w="38100">
            <a:solidFill>
              <a:schemeClr val="accent2"/>
            </a:solidFill>
            <a:miter lim="800000"/>
            <a:headEnd/>
            <a:tailEnd/>
          </a:ln>
        </p:spPr>
      </p:pic>
      <p:pic>
        <p:nvPicPr>
          <p:cNvPr id="33799" name="Picture 15" descr="R1M9l2kqw54"/>
          <p:cNvPicPr>
            <a:picLocks noChangeAspect="1" noChangeArrowheads="1"/>
          </p:cNvPicPr>
          <p:nvPr/>
        </p:nvPicPr>
        <p:blipFill>
          <a:blip r:embed="rId5"/>
          <a:srcRect/>
          <a:stretch>
            <a:fillRect/>
          </a:stretch>
        </p:blipFill>
        <p:spPr bwMode="auto">
          <a:xfrm>
            <a:off x="6600825" y="2482850"/>
            <a:ext cx="5362575" cy="4022725"/>
          </a:xfrm>
          <a:prstGeom prst="rect">
            <a:avLst/>
          </a:prstGeom>
          <a:noFill/>
          <a:ln w="38100">
            <a:solidFill>
              <a:schemeClr val="accent2"/>
            </a:solidFill>
            <a:miter lim="800000"/>
            <a:headEnd/>
            <a:tailEnd/>
          </a:ln>
        </p:spPr>
      </p:pic>
      <p:sp>
        <p:nvSpPr>
          <p:cNvPr id="33800" name="AutoShape 16"/>
          <p:cNvSpPr>
            <a:spLocks noChangeArrowheads="1"/>
          </p:cNvSpPr>
          <p:nvPr/>
        </p:nvSpPr>
        <p:spPr bwMode="auto">
          <a:xfrm>
            <a:off x="1438275" y="5600700"/>
            <a:ext cx="4772025" cy="895350"/>
          </a:xfrm>
          <a:prstGeom prst="roundRect">
            <a:avLst>
              <a:gd name="adj" fmla="val 16667"/>
            </a:avLst>
          </a:prstGeom>
          <a:solidFill>
            <a:srgbClr val="FBE2D1"/>
          </a:solidFill>
          <a:ln w="9525">
            <a:solidFill>
              <a:schemeClr val="accent2"/>
            </a:solidFill>
            <a:round/>
            <a:headEnd/>
            <a:tailEnd/>
          </a:ln>
        </p:spPr>
        <p:txBody>
          <a:bodyPr wrap="none" anchor="ctr"/>
          <a:lstStyle/>
          <a:p>
            <a:pPr algn="ctr"/>
            <a:r>
              <a:rPr lang="ru-RU" sz="1000"/>
              <a:t>Круглый стол для студентов </a:t>
            </a:r>
            <a:r>
              <a:rPr lang="ru-RU" sz="1000">
                <a:hlinkClick r:id="rId6"/>
                <a:hlinkMouseOver r:id="rId7"/>
              </a:rPr>
              <a:t>ФП «Профессионалитет»</a:t>
            </a:r>
            <a:r>
              <a:rPr lang="ru-RU" sz="1000"/>
              <a:t> </a:t>
            </a:r>
          </a:p>
          <a:p>
            <a:pPr algn="ctr"/>
            <a:r>
              <a:rPr lang="ru-RU" sz="1000"/>
              <a:t>по направлению «Технология текстильных изделий (по видам)»</a:t>
            </a:r>
          </a:p>
          <a:p>
            <a:pPr algn="ctr"/>
            <a:r>
              <a:rPr lang="ru-RU" sz="1000"/>
              <a:t>«Карьерные перспективы с ОАО ХБК «Шуйские ситцы»</a:t>
            </a:r>
            <a:r>
              <a:rPr lang="ru-RU"/>
              <a:t> </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легкая пром"/>
          <p:cNvPicPr>
            <a:picLocks noChangeAspect="1" noChangeArrowheads="1"/>
          </p:cNvPicPr>
          <p:nvPr/>
        </p:nvPicPr>
        <p:blipFill>
          <a:blip r:embed="rId2"/>
          <a:srcRect/>
          <a:stretch>
            <a:fillRect/>
          </a:stretch>
        </p:blipFill>
        <p:spPr bwMode="auto">
          <a:xfrm>
            <a:off x="1074738" y="0"/>
            <a:ext cx="1285875" cy="1708150"/>
          </a:xfrm>
          <a:prstGeom prst="rect">
            <a:avLst/>
          </a:prstGeom>
          <a:noFill/>
          <a:ln w="9525">
            <a:noFill/>
            <a:miter lim="800000"/>
            <a:headEnd/>
            <a:tailEnd/>
          </a:ln>
        </p:spPr>
      </p:pic>
      <p:sp>
        <p:nvSpPr>
          <p:cNvPr id="6" name="Прямоугольник 5"/>
          <p:cNvSpPr/>
          <p:nvPr/>
        </p:nvSpPr>
        <p:spPr>
          <a:xfrm>
            <a:off x="0" y="0"/>
            <a:ext cx="1065213" cy="6858000"/>
          </a:xfrm>
          <a:prstGeom prst="rect">
            <a:avLst/>
          </a:prstGeom>
          <a:solidFill>
            <a:srgbClr val="6C6C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4819" name="Заголовок 1"/>
          <p:cNvSpPr txBox="1">
            <a:spLocks/>
          </p:cNvSpPr>
          <p:nvPr/>
        </p:nvSpPr>
        <p:spPr bwMode="auto">
          <a:xfrm rot="-5400000">
            <a:off x="-1193006" y="4253706"/>
            <a:ext cx="3525838" cy="631825"/>
          </a:xfrm>
          <a:prstGeom prst="rect">
            <a:avLst/>
          </a:prstGeom>
          <a:noFill/>
          <a:ln w="9525">
            <a:noFill/>
            <a:miter lim="800000"/>
            <a:headEnd/>
            <a:tailEnd/>
          </a:ln>
        </p:spPr>
        <p:txBody>
          <a:bodyPr anchor="ctr"/>
          <a:lstStyle/>
          <a:p>
            <a:pPr algn="ctr"/>
            <a:r>
              <a:rPr lang="ru-RU" sz="1200" b="1">
                <a:solidFill>
                  <a:schemeClr val="bg1"/>
                </a:solidFill>
              </a:rPr>
              <a:t>Профессиональное развитие молодежи</a:t>
            </a:r>
          </a:p>
          <a:p>
            <a:pPr algn="ctr"/>
            <a:r>
              <a:rPr lang="ru-RU" sz="1200" b="1">
                <a:solidFill>
                  <a:schemeClr val="bg1"/>
                </a:solidFill>
              </a:rPr>
              <a:t> </a:t>
            </a:r>
            <a:r>
              <a:rPr lang="ru-RU" sz="1200" b="1">
                <a:solidFill>
                  <a:srgbClr val="F5B487"/>
                </a:solidFill>
              </a:rPr>
              <a:t>работа с обучающимися СПО и ВПО</a:t>
            </a:r>
          </a:p>
          <a:p>
            <a:pPr algn="ctr">
              <a:lnSpc>
                <a:spcPct val="90000"/>
              </a:lnSpc>
            </a:pPr>
            <a:endParaRPr lang="ru-RU" sz="1200" b="1">
              <a:solidFill>
                <a:schemeClr val="bg1"/>
              </a:solidFill>
              <a:latin typeface="Tahoma" pitchFamily="34" charset="0"/>
              <a:cs typeface="Tahoma" pitchFamily="34" charset="0"/>
            </a:endParaRPr>
          </a:p>
        </p:txBody>
      </p:sp>
      <p:pic>
        <p:nvPicPr>
          <p:cNvPr id="34820" name="Рисунок 10"/>
          <p:cNvPicPr>
            <a:picLocks noChangeAspect="1"/>
          </p:cNvPicPr>
          <p:nvPr/>
        </p:nvPicPr>
        <p:blipFill>
          <a:blip r:embed="rId3"/>
          <a:srcRect/>
          <a:stretch>
            <a:fillRect/>
          </a:stretch>
        </p:blipFill>
        <p:spPr bwMode="auto">
          <a:xfrm>
            <a:off x="255588" y="247650"/>
            <a:ext cx="630237" cy="2336800"/>
          </a:xfrm>
          <a:prstGeom prst="rect">
            <a:avLst/>
          </a:prstGeom>
          <a:noFill/>
          <a:ln w="9525">
            <a:noFill/>
            <a:miter lim="800000"/>
            <a:headEnd/>
            <a:tailEnd/>
          </a:ln>
        </p:spPr>
      </p:pic>
      <p:sp>
        <p:nvSpPr>
          <p:cNvPr id="34821" name="AutoShape 6"/>
          <p:cNvSpPr>
            <a:spLocks noChangeArrowheads="1"/>
          </p:cNvSpPr>
          <p:nvPr/>
        </p:nvSpPr>
        <p:spPr bwMode="auto">
          <a:xfrm>
            <a:off x="2514600" y="190500"/>
            <a:ext cx="7515225" cy="552450"/>
          </a:xfrm>
          <a:prstGeom prst="roundRect">
            <a:avLst>
              <a:gd name="adj" fmla="val 16667"/>
            </a:avLst>
          </a:prstGeom>
          <a:solidFill>
            <a:srgbClr val="FBE2D1"/>
          </a:solidFill>
          <a:ln w="9525">
            <a:solidFill>
              <a:schemeClr val="accent2"/>
            </a:solidFill>
            <a:round/>
            <a:headEnd/>
            <a:tailEnd/>
          </a:ln>
        </p:spPr>
        <p:txBody>
          <a:bodyPr wrap="none" anchor="ctr"/>
          <a:lstStyle/>
          <a:p>
            <a:pPr algn="ctr"/>
            <a:endParaRPr lang="ru-RU" sz="1000" b="1">
              <a:solidFill>
                <a:schemeClr val="hlink"/>
              </a:solidFill>
            </a:endParaRPr>
          </a:p>
          <a:p>
            <a:pPr algn="ctr"/>
            <a:r>
              <a:rPr lang="ru-RU" sz="1400" b="1">
                <a:solidFill>
                  <a:schemeClr val="hlink"/>
                </a:solidFill>
              </a:rPr>
              <a:t>Участие в конкурсной студенческой жизни, поддержка студенческих проектов. </a:t>
            </a:r>
          </a:p>
          <a:p>
            <a:pPr algn="ctr"/>
            <a:r>
              <a:rPr lang="ru-RU" sz="1000" b="1">
                <a:solidFill>
                  <a:schemeClr val="hlink"/>
                </a:solidFill>
              </a:rPr>
              <a:t> </a:t>
            </a:r>
            <a:endParaRPr lang="ru-RU" sz="1000"/>
          </a:p>
        </p:txBody>
      </p:sp>
      <p:pic>
        <p:nvPicPr>
          <p:cNvPr id="34822" name="Picture 8" descr="zd8hoDtzSJk"/>
          <p:cNvPicPr>
            <a:picLocks noChangeAspect="1" noChangeArrowheads="1"/>
          </p:cNvPicPr>
          <p:nvPr/>
        </p:nvPicPr>
        <p:blipFill>
          <a:blip r:embed="rId4"/>
          <a:srcRect/>
          <a:stretch>
            <a:fillRect/>
          </a:stretch>
        </p:blipFill>
        <p:spPr bwMode="auto">
          <a:xfrm>
            <a:off x="1333500" y="1743075"/>
            <a:ext cx="3171825" cy="4229100"/>
          </a:xfrm>
          <a:prstGeom prst="rect">
            <a:avLst/>
          </a:prstGeom>
          <a:noFill/>
          <a:ln w="28575">
            <a:solidFill>
              <a:schemeClr val="accent2"/>
            </a:solidFill>
            <a:miter lim="800000"/>
            <a:headEnd/>
            <a:tailEnd/>
          </a:ln>
        </p:spPr>
      </p:pic>
      <p:sp>
        <p:nvSpPr>
          <p:cNvPr id="34823" name="AutoShape 9"/>
          <p:cNvSpPr>
            <a:spLocks noChangeArrowheads="1"/>
          </p:cNvSpPr>
          <p:nvPr/>
        </p:nvSpPr>
        <p:spPr bwMode="auto">
          <a:xfrm>
            <a:off x="1447800" y="5229225"/>
            <a:ext cx="2962275" cy="1085850"/>
          </a:xfrm>
          <a:prstGeom prst="roundRect">
            <a:avLst>
              <a:gd name="adj" fmla="val 16667"/>
            </a:avLst>
          </a:prstGeom>
          <a:solidFill>
            <a:srgbClr val="FBE2D1"/>
          </a:solidFill>
          <a:ln w="9525">
            <a:solidFill>
              <a:schemeClr val="tx1"/>
            </a:solidFill>
            <a:round/>
            <a:headEnd/>
            <a:tailEnd/>
          </a:ln>
        </p:spPr>
        <p:txBody>
          <a:bodyPr wrap="none" anchor="ctr"/>
          <a:lstStyle/>
          <a:p>
            <a:pPr algn="ctr"/>
            <a:endParaRPr lang="ru-RU" sz="900"/>
          </a:p>
          <a:p>
            <a:pPr algn="ctr"/>
            <a:r>
              <a:rPr lang="ru-RU" sz="900"/>
              <a:t>Студентами Шуйского многопрофильного колледжа </a:t>
            </a:r>
          </a:p>
          <a:p>
            <a:pPr algn="ctr"/>
            <a:r>
              <a:rPr lang="ru-RU" sz="900"/>
              <a:t>была представлена коллекция моделей</a:t>
            </a:r>
          </a:p>
          <a:p>
            <a:pPr algn="ctr"/>
            <a:r>
              <a:rPr lang="ru-RU" sz="900"/>
              <a:t> женской одежды "Березонька", </a:t>
            </a:r>
          </a:p>
          <a:p>
            <a:pPr algn="ctr"/>
            <a:r>
              <a:rPr lang="ru-RU" sz="900"/>
              <a:t>выполненная в традициях русского народного</a:t>
            </a:r>
          </a:p>
          <a:p>
            <a:pPr algn="ctr"/>
            <a:r>
              <a:rPr lang="ru-RU" sz="900"/>
              <a:t> платья из хлопчатобумажных </a:t>
            </a:r>
          </a:p>
          <a:p>
            <a:pPr algn="ctr"/>
            <a:r>
              <a:rPr lang="ru-RU" sz="900"/>
              <a:t>тканей комбината " Шуйские ситцы".</a:t>
            </a:r>
            <a:br>
              <a:rPr lang="ru-RU" sz="900"/>
            </a:br>
            <a:endParaRPr lang="ru-RU" sz="900"/>
          </a:p>
        </p:txBody>
      </p:sp>
      <p:pic>
        <p:nvPicPr>
          <p:cNvPr id="34824" name="Picture 11" descr="aNY5BvFEjHs"/>
          <p:cNvPicPr>
            <a:picLocks noChangeAspect="1" noChangeArrowheads="1"/>
          </p:cNvPicPr>
          <p:nvPr/>
        </p:nvPicPr>
        <p:blipFill>
          <a:blip r:embed="rId5"/>
          <a:srcRect l="17949" b="15147"/>
          <a:stretch>
            <a:fillRect/>
          </a:stretch>
        </p:blipFill>
        <p:spPr bwMode="auto">
          <a:xfrm>
            <a:off x="4638675" y="835025"/>
            <a:ext cx="3371850" cy="2614613"/>
          </a:xfrm>
          <a:prstGeom prst="rect">
            <a:avLst/>
          </a:prstGeom>
          <a:noFill/>
          <a:ln w="38100">
            <a:solidFill>
              <a:schemeClr val="accent2"/>
            </a:solidFill>
            <a:miter lim="800000"/>
            <a:headEnd/>
            <a:tailEnd/>
          </a:ln>
        </p:spPr>
      </p:pic>
      <p:sp>
        <p:nvSpPr>
          <p:cNvPr id="34825" name="AutoShape 12"/>
          <p:cNvSpPr>
            <a:spLocks noChangeArrowheads="1"/>
          </p:cNvSpPr>
          <p:nvPr/>
        </p:nvSpPr>
        <p:spPr bwMode="auto">
          <a:xfrm>
            <a:off x="4676775" y="3000375"/>
            <a:ext cx="3238500" cy="381000"/>
          </a:xfrm>
          <a:prstGeom prst="roundRect">
            <a:avLst>
              <a:gd name="adj" fmla="val 16667"/>
            </a:avLst>
          </a:prstGeom>
          <a:solidFill>
            <a:srgbClr val="FBE2D1"/>
          </a:solidFill>
          <a:ln w="9525">
            <a:solidFill>
              <a:schemeClr val="accent2"/>
            </a:solidFill>
            <a:round/>
            <a:headEnd/>
            <a:tailEnd/>
          </a:ln>
        </p:spPr>
        <p:txBody>
          <a:bodyPr wrap="none" anchor="ctr"/>
          <a:lstStyle/>
          <a:p>
            <a:pPr algn="ctr"/>
            <a:r>
              <a:rPr lang="ru-RU" sz="1000"/>
              <a:t>Работа в составе жюри на конкурсе СТУДВЕСНА </a:t>
            </a:r>
          </a:p>
          <a:p>
            <a:pPr algn="ctr"/>
            <a:r>
              <a:rPr lang="ru-RU" sz="1000"/>
              <a:t>направление «МОДА» </a:t>
            </a:r>
          </a:p>
        </p:txBody>
      </p:sp>
      <p:pic>
        <p:nvPicPr>
          <p:cNvPr id="34826" name="Picture 13" descr="берез 3"/>
          <p:cNvPicPr>
            <a:picLocks noChangeAspect="1" noChangeArrowheads="1"/>
          </p:cNvPicPr>
          <p:nvPr/>
        </p:nvPicPr>
        <p:blipFill>
          <a:blip r:embed="rId6"/>
          <a:srcRect/>
          <a:stretch>
            <a:fillRect/>
          </a:stretch>
        </p:blipFill>
        <p:spPr bwMode="auto">
          <a:xfrm>
            <a:off x="9034463" y="941388"/>
            <a:ext cx="2782887" cy="4078287"/>
          </a:xfrm>
          <a:prstGeom prst="rect">
            <a:avLst/>
          </a:prstGeom>
          <a:noFill/>
          <a:ln w="38100">
            <a:solidFill>
              <a:schemeClr val="accent2"/>
            </a:solidFill>
            <a:miter lim="800000"/>
            <a:headEnd/>
            <a:tailEnd/>
          </a:ln>
        </p:spPr>
      </p:pic>
      <p:pic>
        <p:nvPicPr>
          <p:cNvPr id="34827" name="Picture 14" descr="студ"/>
          <p:cNvPicPr>
            <a:picLocks noChangeAspect="1" noChangeArrowheads="1"/>
          </p:cNvPicPr>
          <p:nvPr/>
        </p:nvPicPr>
        <p:blipFill>
          <a:blip r:embed="rId7"/>
          <a:srcRect l="9932" t="8789" r="1370" b="12862"/>
          <a:stretch>
            <a:fillRect/>
          </a:stretch>
        </p:blipFill>
        <p:spPr bwMode="auto">
          <a:xfrm>
            <a:off x="7358063" y="3578225"/>
            <a:ext cx="2081212" cy="3155950"/>
          </a:xfrm>
          <a:prstGeom prst="rect">
            <a:avLst/>
          </a:prstGeom>
          <a:noFill/>
          <a:ln w="38100">
            <a:solidFill>
              <a:schemeClr val="accent2"/>
            </a:solidFill>
            <a:miter lim="800000"/>
            <a:headEnd/>
            <a:tailEnd/>
          </a:ln>
        </p:spPr>
      </p:pic>
      <p:pic>
        <p:nvPicPr>
          <p:cNvPr id="34828" name="Picture 16" descr="V2pTESCG6-g"/>
          <p:cNvPicPr>
            <a:picLocks noChangeAspect="1" noChangeArrowheads="1"/>
          </p:cNvPicPr>
          <p:nvPr/>
        </p:nvPicPr>
        <p:blipFill>
          <a:blip r:embed="rId8"/>
          <a:srcRect t="35440" r="1407" b="8549"/>
          <a:stretch>
            <a:fillRect/>
          </a:stretch>
        </p:blipFill>
        <p:spPr bwMode="auto">
          <a:xfrm>
            <a:off x="4614863" y="3949700"/>
            <a:ext cx="2617787" cy="1874838"/>
          </a:xfrm>
          <a:prstGeom prst="rect">
            <a:avLst/>
          </a:prstGeom>
          <a:noFill/>
          <a:ln w="38100">
            <a:solidFill>
              <a:schemeClr val="accent2"/>
            </a:solid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AutoShape 5"/>
          <p:cNvSpPr>
            <a:spLocks noChangeArrowheads="1"/>
          </p:cNvSpPr>
          <p:nvPr/>
        </p:nvSpPr>
        <p:spPr bwMode="auto">
          <a:xfrm>
            <a:off x="3676650" y="733425"/>
            <a:ext cx="2819400" cy="2990850"/>
          </a:xfrm>
          <a:prstGeom prst="roundRect">
            <a:avLst>
              <a:gd name="adj" fmla="val 16667"/>
            </a:avLst>
          </a:prstGeom>
          <a:solidFill>
            <a:srgbClr val="FBE2D1"/>
          </a:solidFill>
          <a:ln w="9525">
            <a:solidFill>
              <a:schemeClr val="tx1"/>
            </a:solidFill>
            <a:round/>
            <a:headEnd/>
            <a:tailEnd/>
          </a:ln>
        </p:spPr>
        <p:txBody>
          <a:bodyPr wrap="none" anchor="ctr"/>
          <a:lstStyle/>
          <a:p>
            <a:pPr algn="ctr"/>
            <a:r>
              <a:rPr lang="ru-RU" sz="1200" b="1">
                <a:solidFill>
                  <a:schemeClr val="hlink"/>
                </a:solidFill>
              </a:rPr>
              <a:t>Являясь опорным предприятием </a:t>
            </a:r>
          </a:p>
          <a:p>
            <a:pPr algn="ctr"/>
            <a:r>
              <a:rPr lang="ru-RU" sz="1200" b="1">
                <a:solidFill>
                  <a:schemeClr val="hlink"/>
                </a:solidFill>
              </a:rPr>
              <a:t>ОАО ХБК «Шуйские ситцы» </a:t>
            </a:r>
          </a:p>
          <a:p>
            <a:pPr algn="ctr"/>
            <a:r>
              <a:rPr lang="ru-RU" sz="1200" b="1">
                <a:solidFill>
                  <a:schemeClr val="hlink"/>
                </a:solidFill>
              </a:rPr>
              <a:t>активно сотрудничает </a:t>
            </a:r>
          </a:p>
          <a:p>
            <a:pPr algn="ctr"/>
            <a:r>
              <a:rPr lang="ru-RU" sz="1200" b="1">
                <a:solidFill>
                  <a:schemeClr val="hlink"/>
                </a:solidFill>
              </a:rPr>
              <a:t>с педагогическими коллективами</a:t>
            </a:r>
          </a:p>
          <a:p>
            <a:pPr algn="ctr"/>
            <a:r>
              <a:rPr lang="ru-RU" sz="1200" b="1">
                <a:solidFill>
                  <a:schemeClr val="hlink"/>
                </a:solidFill>
              </a:rPr>
              <a:t> колледжей по воспитанию </a:t>
            </a:r>
          </a:p>
          <a:p>
            <a:pPr algn="ctr"/>
            <a:r>
              <a:rPr lang="ru-RU" sz="1200" b="1">
                <a:solidFill>
                  <a:schemeClr val="hlink"/>
                </a:solidFill>
              </a:rPr>
              <a:t>будущих профессионалов, </a:t>
            </a:r>
          </a:p>
          <a:p>
            <a:pPr algn="ctr"/>
            <a:r>
              <a:rPr lang="ru-RU" sz="1200" b="1">
                <a:solidFill>
                  <a:schemeClr val="hlink"/>
                </a:solidFill>
              </a:rPr>
              <a:t>развитию общих и </a:t>
            </a:r>
          </a:p>
          <a:p>
            <a:pPr algn="ctr"/>
            <a:r>
              <a:rPr lang="ru-RU" sz="1200" b="1">
                <a:solidFill>
                  <a:schemeClr val="hlink"/>
                </a:solidFill>
              </a:rPr>
              <a:t> профессиональных компетенций </a:t>
            </a:r>
          </a:p>
          <a:p>
            <a:pPr algn="ctr"/>
            <a:r>
              <a:rPr lang="ru-RU" sz="1200" b="1">
                <a:solidFill>
                  <a:schemeClr val="hlink"/>
                </a:solidFill>
              </a:rPr>
              <a:t> Мы принимаем участие в</a:t>
            </a:r>
          </a:p>
          <a:p>
            <a:pPr algn="ctr"/>
            <a:r>
              <a:rPr lang="ru-RU" sz="1200" b="1">
                <a:solidFill>
                  <a:schemeClr val="hlink"/>
                </a:solidFill>
              </a:rPr>
              <a:t> колледжных </a:t>
            </a:r>
          </a:p>
          <a:p>
            <a:pPr algn="ctr"/>
            <a:r>
              <a:rPr lang="ru-RU" sz="1200" b="1">
                <a:solidFill>
                  <a:schemeClr val="hlink"/>
                </a:solidFill>
              </a:rPr>
              <a:t>мероприятиях и приглашаем </a:t>
            </a:r>
          </a:p>
          <a:p>
            <a:pPr algn="ctr"/>
            <a:r>
              <a:rPr lang="ru-RU" sz="1200" b="1">
                <a:solidFill>
                  <a:schemeClr val="hlink"/>
                </a:solidFill>
              </a:rPr>
              <a:t>студентов для участия</a:t>
            </a:r>
          </a:p>
          <a:p>
            <a:pPr algn="ctr"/>
            <a:r>
              <a:rPr lang="ru-RU" sz="1200" b="1">
                <a:solidFill>
                  <a:schemeClr val="hlink"/>
                </a:solidFill>
              </a:rPr>
              <a:t> в корпоративных  праздниках.</a:t>
            </a:r>
            <a:endParaRPr lang="ru-RU" sz="1200">
              <a:solidFill>
                <a:schemeClr val="hlink"/>
              </a:solidFill>
            </a:endParaRPr>
          </a:p>
        </p:txBody>
      </p:sp>
      <p:sp>
        <p:nvSpPr>
          <p:cNvPr id="6" name="Прямоугольник 5"/>
          <p:cNvSpPr/>
          <p:nvPr/>
        </p:nvSpPr>
        <p:spPr>
          <a:xfrm>
            <a:off x="0" y="0"/>
            <a:ext cx="1065213" cy="6858000"/>
          </a:xfrm>
          <a:prstGeom prst="rect">
            <a:avLst/>
          </a:prstGeom>
          <a:solidFill>
            <a:srgbClr val="6C6C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5843" name="Заголовок 1"/>
          <p:cNvSpPr txBox="1">
            <a:spLocks/>
          </p:cNvSpPr>
          <p:nvPr/>
        </p:nvSpPr>
        <p:spPr bwMode="auto">
          <a:xfrm rot="-5400000">
            <a:off x="-1193006" y="4253706"/>
            <a:ext cx="3525838" cy="631825"/>
          </a:xfrm>
          <a:prstGeom prst="rect">
            <a:avLst/>
          </a:prstGeom>
          <a:noFill/>
          <a:ln w="9525">
            <a:noFill/>
            <a:miter lim="800000"/>
            <a:headEnd/>
            <a:tailEnd/>
          </a:ln>
        </p:spPr>
        <p:txBody>
          <a:bodyPr anchor="ctr"/>
          <a:lstStyle/>
          <a:p>
            <a:pPr algn="ctr"/>
            <a:r>
              <a:rPr lang="ru-RU" sz="1200" b="1">
                <a:solidFill>
                  <a:schemeClr val="bg1"/>
                </a:solidFill>
              </a:rPr>
              <a:t>Профессиональное развитие молодежи</a:t>
            </a:r>
          </a:p>
          <a:p>
            <a:pPr algn="ctr"/>
            <a:r>
              <a:rPr lang="ru-RU" sz="1200" b="1">
                <a:solidFill>
                  <a:schemeClr val="bg1"/>
                </a:solidFill>
              </a:rPr>
              <a:t> </a:t>
            </a:r>
            <a:r>
              <a:rPr lang="ru-RU" sz="1200" b="1">
                <a:solidFill>
                  <a:srgbClr val="F5B487"/>
                </a:solidFill>
              </a:rPr>
              <a:t>работа с обучающимися СПО и ВПО</a:t>
            </a:r>
          </a:p>
          <a:p>
            <a:pPr algn="ctr">
              <a:lnSpc>
                <a:spcPct val="90000"/>
              </a:lnSpc>
            </a:pPr>
            <a:endParaRPr lang="ru-RU" sz="1200" b="1">
              <a:solidFill>
                <a:schemeClr val="bg1"/>
              </a:solidFill>
              <a:latin typeface="Tahoma" pitchFamily="34" charset="0"/>
              <a:cs typeface="Tahoma" pitchFamily="34" charset="0"/>
            </a:endParaRPr>
          </a:p>
        </p:txBody>
      </p:sp>
      <p:pic>
        <p:nvPicPr>
          <p:cNvPr id="35844" name="Рисунок 10"/>
          <p:cNvPicPr>
            <a:picLocks noChangeAspect="1"/>
          </p:cNvPicPr>
          <p:nvPr/>
        </p:nvPicPr>
        <p:blipFill>
          <a:blip r:embed="rId2"/>
          <a:srcRect/>
          <a:stretch>
            <a:fillRect/>
          </a:stretch>
        </p:blipFill>
        <p:spPr bwMode="auto">
          <a:xfrm>
            <a:off x="255588" y="247650"/>
            <a:ext cx="630237" cy="2336800"/>
          </a:xfrm>
          <a:prstGeom prst="rect">
            <a:avLst/>
          </a:prstGeom>
          <a:noFill/>
          <a:ln w="9525">
            <a:noFill/>
            <a:miter lim="800000"/>
            <a:headEnd/>
            <a:tailEnd/>
          </a:ln>
        </p:spPr>
      </p:pic>
      <p:pic>
        <p:nvPicPr>
          <p:cNvPr id="35845" name="Picture 6" descr="легкая пром"/>
          <p:cNvPicPr>
            <a:picLocks noChangeAspect="1" noChangeArrowheads="1"/>
          </p:cNvPicPr>
          <p:nvPr/>
        </p:nvPicPr>
        <p:blipFill>
          <a:blip r:embed="rId3"/>
          <a:srcRect/>
          <a:stretch>
            <a:fillRect/>
          </a:stretch>
        </p:blipFill>
        <p:spPr bwMode="auto">
          <a:xfrm>
            <a:off x="4652963" y="4014788"/>
            <a:ext cx="1876425" cy="2493962"/>
          </a:xfrm>
          <a:prstGeom prst="rect">
            <a:avLst/>
          </a:prstGeom>
          <a:noFill/>
          <a:ln w="9525">
            <a:noFill/>
            <a:miter lim="800000"/>
            <a:headEnd/>
            <a:tailEnd/>
          </a:ln>
        </p:spPr>
      </p:pic>
      <p:pic>
        <p:nvPicPr>
          <p:cNvPr id="35846" name="Picture 15" descr="wXSR2vekcBU"/>
          <p:cNvPicPr>
            <a:picLocks noChangeAspect="1" noChangeArrowheads="1"/>
          </p:cNvPicPr>
          <p:nvPr/>
        </p:nvPicPr>
        <p:blipFill>
          <a:blip r:embed="rId4"/>
          <a:srcRect/>
          <a:stretch>
            <a:fillRect/>
          </a:stretch>
        </p:blipFill>
        <p:spPr bwMode="auto">
          <a:xfrm>
            <a:off x="1228725" y="4016375"/>
            <a:ext cx="3275013" cy="2312988"/>
          </a:xfrm>
          <a:prstGeom prst="rect">
            <a:avLst/>
          </a:prstGeom>
          <a:noFill/>
          <a:ln w="38100">
            <a:solidFill>
              <a:schemeClr val="accent2"/>
            </a:solidFill>
            <a:miter lim="800000"/>
            <a:headEnd/>
            <a:tailEnd/>
          </a:ln>
        </p:spPr>
      </p:pic>
      <p:pic>
        <p:nvPicPr>
          <p:cNvPr id="35847" name="Picture 13" descr="hy1zLv4zuzY"/>
          <p:cNvPicPr>
            <a:picLocks noChangeAspect="1" noChangeArrowheads="1"/>
          </p:cNvPicPr>
          <p:nvPr/>
        </p:nvPicPr>
        <p:blipFill>
          <a:blip r:embed="rId5"/>
          <a:srcRect b="2083"/>
          <a:stretch>
            <a:fillRect/>
          </a:stretch>
        </p:blipFill>
        <p:spPr bwMode="auto">
          <a:xfrm>
            <a:off x="1185863" y="342900"/>
            <a:ext cx="2378075" cy="3327400"/>
          </a:xfrm>
          <a:prstGeom prst="rect">
            <a:avLst/>
          </a:prstGeom>
          <a:noFill/>
          <a:ln w="38100">
            <a:solidFill>
              <a:schemeClr val="accent2"/>
            </a:solidFill>
            <a:miter lim="800000"/>
            <a:headEnd/>
            <a:tailEnd/>
          </a:ln>
        </p:spPr>
      </p:pic>
      <p:sp>
        <p:nvSpPr>
          <p:cNvPr id="35848" name="AutoShape 16"/>
          <p:cNvSpPr>
            <a:spLocks noChangeArrowheads="1"/>
          </p:cNvSpPr>
          <p:nvPr/>
        </p:nvSpPr>
        <p:spPr bwMode="auto">
          <a:xfrm>
            <a:off x="1247775" y="6381750"/>
            <a:ext cx="2133600" cy="257175"/>
          </a:xfrm>
          <a:prstGeom prst="roundRect">
            <a:avLst>
              <a:gd name="adj" fmla="val 16667"/>
            </a:avLst>
          </a:prstGeom>
          <a:solidFill>
            <a:srgbClr val="FBE2D1"/>
          </a:solidFill>
          <a:ln w="9525">
            <a:solidFill>
              <a:schemeClr val="accent2"/>
            </a:solidFill>
            <a:round/>
            <a:headEnd/>
            <a:tailEnd/>
          </a:ln>
        </p:spPr>
        <p:txBody>
          <a:bodyPr wrap="none" anchor="ctr"/>
          <a:lstStyle/>
          <a:p>
            <a:pPr algn="ctr"/>
            <a:r>
              <a:rPr lang="ru-RU">
                <a:solidFill>
                  <a:schemeClr val="hlink"/>
                </a:solidFill>
              </a:rPr>
              <a:t>День Знаний</a:t>
            </a:r>
            <a:r>
              <a:rPr lang="ru-RU"/>
              <a:t> </a:t>
            </a:r>
          </a:p>
        </p:txBody>
      </p:sp>
      <p:pic>
        <p:nvPicPr>
          <p:cNvPr id="35849" name="Picture 20" descr="dKMxrZuoIgQ"/>
          <p:cNvPicPr>
            <a:picLocks noChangeAspect="1" noChangeArrowheads="1"/>
          </p:cNvPicPr>
          <p:nvPr/>
        </p:nvPicPr>
        <p:blipFill>
          <a:blip r:embed="rId6"/>
          <a:srcRect/>
          <a:stretch>
            <a:fillRect/>
          </a:stretch>
        </p:blipFill>
        <p:spPr bwMode="auto">
          <a:xfrm>
            <a:off x="6653213" y="352425"/>
            <a:ext cx="3852862" cy="5105400"/>
          </a:xfrm>
          <a:prstGeom prst="rect">
            <a:avLst/>
          </a:prstGeom>
          <a:noFill/>
          <a:ln w="38100">
            <a:solidFill>
              <a:schemeClr val="accent2"/>
            </a:solidFill>
            <a:miter lim="800000"/>
            <a:headEnd/>
            <a:tailEnd/>
          </a:ln>
        </p:spPr>
      </p:pic>
      <p:pic>
        <p:nvPicPr>
          <p:cNvPr id="35850" name="Picture 18" descr="uZsHRG_Uxqo"/>
          <p:cNvPicPr>
            <a:picLocks noChangeAspect="1" noChangeArrowheads="1"/>
          </p:cNvPicPr>
          <p:nvPr/>
        </p:nvPicPr>
        <p:blipFill>
          <a:blip r:embed="rId7"/>
          <a:srcRect/>
          <a:stretch>
            <a:fillRect/>
          </a:stretch>
        </p:blipFill>
        <p:spPr bwMode="auto">
          <a:xfrm>
            <a:off x="8277225" y="3351213"/>
            <a:ext cx="3781425" cy="2720975"/>
          </a:xfrm>
          <a:prstGeom prst="rect">
            <a:avLst/>
          </a:prstGeom>
          <a:noFill/>
          <a:ln w="38100">
            <a:solidFill>
              <a:schemeClr val="accent2"/>
            </a:solidFill>
            <a:miter lim="800000"/>
            <a:headEnd/>
            <a:tailEnd/>
          </a:ln>
        </p:spPr>
      </p:pic>
      <p:sp>
        <p:nvSpPr>
          <p:cNvPr id="35851" name="AutoShape 21"/>
          <p:cNvSpPr>
            <a:spLocks noChangeArrowheads="1"/>
          </p:cNvSpPr>
          <p:nvPr/>
        </p:nvSpPr>
        <p:spPr bwMode="auto">
          <a:xfrm>
            <a:off x="7820025" y="6153150"/>
            <a:ext cx="3371850" cy="523875"/>
          </a:xfrm>
          <a:prstGeom prst="roundRect">
            <a:avLst>
              <a:gd name="adj" fmla="val 16667"/>
            </a:avLst>
          </a:prstGeom>
          <a:solidFill>
            <a:srgbClr val="FBE2D1"/>
          </a:solidFill>
          <a:ln w="9525">
            <a:solidFill>
              <a:schemeClr val="accent2"/>
            </a:solidFill>
            <a:round/>
            <a:headEnd/>
            <a:tailEnd/>
          </a:ln>
        </p:spPr>
        <p:txBody>
          <a:bodyPr wrap="none" anchor="ctr"/>
          <a:lstStyle/>
          <a:p>
            <a:pPr algn="ctr"/>
            <a:r>
              <a:rPr lang="ru-RU" sz="1200">
                <a:solidFill>
                  <a:schemeClr val="hlink"/>
                </a:solidFill>
              </a:rPr>
              <a:t>Выступление студентов на концерте </a:t>
            </a:r>
          </a:p>
          <a:p>
            <a:pPr algn="ctr"/>
            <a:r>
              <a:rPr lang="ru-RU" sz="1200">
                <a:solidFill>
                  <a:schemeClr val="hlink"/>
                </a:solidFill>
              </a:rPr>
              <a:t>посвященному  Дню легкой промышленности</a:t>
            </a:r>
            <a:r>
              <a:rPr lang="ru-RU"/>
              <a:t> </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AutoShape 2"/>
          <p:cNvSpPr>
            <a:spLocks noChangeArrowheads="1"/>
          </p:cNvSpPr>
          <p:nvPr/>
        </p:nvSpPr>
        <p:spPr bwMode="auto">
          <a:xfrm>
            <a:off x="1323975" y="257175"/>
            <a:ext cx="5895975" cy="981075"/>
          </a:xfrm>
          <a:prstGeom prst="roundRect">
            <a:avLst>
              <a:gd name="adj" fmla="val 16667"/>
            </a:avLst>
          </a:prstGeom>
          <a:solidFill>
            <a:srgbClr val="FBE2D1"/>
          </a:solidFill>
          <a:ln w="9525">
            <a:solidFill>
              <a:schemeClr val="tx1"/>
            </a:solidFill>
            <a:round/>
            <a:headEnd/>
            <a:tailEnd/>
          </a:ln>
        </p:spPr>
        <p:txBody>
          <a:bodyPr wrap="none" anchor="ctr"/>
          <a:lstStyle/>
          <a:p>
            <a:pPr algn="ctr"/>
            <a:r>
              <a:rPr lang="ru-RU" sz="1200" b="1">
                <a:solidFill>
                  <a:schemeClr val="hlink"/>
                </a:solidFill>
              </a:rPr>
              <a:t>ОАО ХБК «Шуйские ситцы» являются  обязательными   участниками</a:t>
            </a:r>
          </a:p>
          <a:p>
            <a:pPr algn="ctr"/>
            <a:r>
              <a:rPr lang="ru-RU" sz="1200" b="1">
                <a:solidFill>
                  <a:schemeClr val="hlink"/>
                </a:solidFill>
              </a:rPr>
              <a:t> профориентационных мероприятий организованных </a:t>
            </a:r>
          </a:p>
          <a:p>
            <a:pPr algn="ctr"/>
            <a:r>
              <a:rPr lang="ru-RU" sz="1200" b="1">
                <a:solidFill>
                  <a:schemeClr val="hlink"/>
                </a:solidFill>
              </a:rPr>
              <a:t>в учебных учреждениях города и области</a:t>
            </a:r>
          </a:p>
          <a:p>
            <a:pPr algn="ctr"/>
            <a:r>
              <a:rPr lang="ru-RU" sz="1200" b="1">
                <a:solidFill>
                  <a:schemeClr val="hlink"/>
                </a:solidFill>
              </a:rPr>
              <a:t>для студентов и будущих абитуриентов.  </a:t>
            </a:r>
            <a:endParaRPr lang="ru-RU" sz="1200">
              <a:solidFill>
                <a:schemeClr val="hlink"/>
              </a:solidFill>
            </a:endParaRPr>
          </a:p>
        </p:txBody>
      </p:sp>
      <p:sp>
        <p:nvSpPr>
          <p:cNvPr id="6" name="Прямоугольник 5"/>
          <p:cNvSpPr/>
          <p:nvPr/>
        </p:nvSpPr>
        <p:spPr>
          <a:xfrm>
            <a:off x="0" y="0"/>
            <a:ext cx="1065213" cy="6858000"/>
          </a:xfrm>
          <a:prstGeom prst="rect">
            <a:avLst/>
          </a:prstGeom>
          <a:solidFill>
            <a:srgbClr val="6C6C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6867" name="Заголовок 1"/>
          <p:cNvSpPr txBox="1">
            <a:spLocks/>
          </p:cNvSpPr>
          <p:nvPr/>
        </p:nvSpPr>
        <p:spPr bwMode="auto">
          <a:xfrm rot="-5400000">
            <a:off x="-1193006" y="4253706"/>
            <a:ext cx="3525838" cy="631825"/>
          </a:xfrm>
          <a:prstGeom prst="rect">
            <a:avLst/>
          </a:prstGeom>
          <a:noFill/>
          <a:ln w="9525">
            <a:noFill/>
            <a:miter lim="800000"/>
            <a:headEnd/>
            <a:tailEnd/>
          </a:ln>
        </p:spPr>
        <p:txBody>
          <a:bodyPr anchor="ctr"/>
          <a:lstStyle/>
          <a:p>
            <a:pPr algn="ctr"/>
            <a:r>
              <a:rPr lang="ru-RU" sz="1200" b="1">
                <a:solidFill>
                  <a:schemeClr val="bg1"/>
                </a:solidFill>
              </a:rPr>
              <a:t>Профессиональное развитие молодежи</a:t>
            </a:r>
          </a:p>
          <a:p>
            <a:pPr algn="ctr"/>
            <a:r>
              <a:rPr lang="ru-RU" sz="1200" b="1">
                <a:solidFill>
                  <a:schemeClr val="bg1"/>
                </a:solidFill>
              </a:rPr>
              <a:t> </a:t>
            </a:r>
            <a:r>
              <a:rPr lang="ru-RU" sz="1200" b="1">
                <a:solidFill>
                  <a:srgbClr val="F5B487"/>
                </a:solidFill>
              </a:rPr>
              <a:t>работа с обучающимися СПО и ВПО</a:t>
            </a:r>
          </a:p>
          <a:p>
            <a:pPr algn="ctr">
              <a:lnSpc>
                <a:spcPct val="90000"/>
              </a:lnSpc>
            </a:pPr>
            <a:endParaRPr lang="ru-RU" sz="1200" b="1">
              <a:solidFill>
                <a:schemeClr val="bg1"/>
              </a:solidFill>
              <a:latin typeface="Tahoma" pitchFamily="34" charset="0"/>
              <a:cs typeface="Tahoma" pitchFamily="34" charset="0"/>
            </a:endParaRPr>
          </a:p>
        </p:txBody>
      </p:sp>
      <p:pic>
        <p:nvPicPr>
          <p:cNvPr id="36868" name="Рисунок 10"/>
          <p:cNvPicPr>
            <a:picLocks noChangeAspect="1"/>
          </p:cNvPicPr>
          <p:nvPr/>
        </p:nvPicPr>
        <p:blipFill>
          <a:blip r:embed="rId2"/>
          <a:srcRect/>
          <a:stretch>
            <a:fillRect/>
          </a:stretch>
        </p:blipFill>
        <p:spPr bwMode="auto">
          <a:xfrm>
            <a:off x="255588" y="247650"/>
            <a:ext cx="630237" cy="2336800"/>
          </a:xfrm>
          <a:prstGeom prst="rect">
            <a:avLst/>
          </a:prstGeom>
          <a:noFill/>
          <a:ln w="9525">
            <a:noFill/>
            <a:miter lim="800000"/>
            <a:headEnd/>
            <a:tailEnd/>
          </a:ln>
        </p:spPr>
      </p:pic>
      <p:pic>
        <p:nvPicPr>
          <p:cNvPr id="36869" name="Picture 6" descr="легкая пром"/>
          <p:cNvPicPr>
            <a:picLocks noChangeAspect="1" noChangeArrowheads="1"/>
          </p:cNvPicPr>
          <p:nvPr/>
        </p:nvPicPr>
        <p:blipFill>
          <a:blip r:embed="rId3"/>
          <a:srcRect/>
          <a:stretch>
            <a:fillRect/>
          </a:stretch>
        </p:blipFill>
        <p:spPr bwMode="auto">
          <a:xfrm>
            <a:off x="10514013" y="114300"/>
            <a:ext cx="1162050" cy="1544638"/>
          </a:xfrm>
          <a:prstGeom prst="rect">
            <a:avLst/>
          </a:prstGeom>
          <a:noFill/>
          <a:ln w="9525">
            <a:noFill/>
            <a:miter lim="800000"/>
            <a:headEnd/>
            <a:tailEnd/>
          </a:ln>
        </p:spPr>
      </p:pic>
      <p:pic>
        <p:nvPicPr>
          <p:cNvPr id="36870" name="Picture 13" descr="юля ден"/>
          <p:cNvPicPr>
            <a:picLocks noChangeAspect="1" noChangeArrowheads="1"/>
          </p:cNvPicPr>
          <p:nvPr/>
        </p:nvPicPr>
        <p:blipFill>
          <a:blip r:embed="rId4"/>
          <a:srcRect/>
          <a:stretch>
            <a:fillRect/>
          </a:stretch>
        </p:blipFill>
        <p:spPr bwMode="auto">
          <a:xfrm>
            <a:off x="1309688" y="1581150"/>
            <a:ext cx="3686175" cy="4822825"/>
          </a:xfrm>
          <a:prstGeom prst="rect">
            <a:avLst/>
          </a:prstGeom>
          <a:noFill/>
          <a:ln w="38100">
            <a:solidFill>
              <a:schemeClr val="accent2"/>
            </a:solidFill>
            <a:miter lim="800000"/>
            <a:headEnd/>
            <a:tailEnd/>
          </a:ln>
        </p:spPr>
      </p:pic>
      <p:pic>
        <p:nvPicPr>
          <p:cNvPr id="36871" name="Picture 14" descr="ярм"/>
          <p:cNvPicPr>
            <a:picLocks noChangeAspect="1" noChangeArrowheads="1"/>
          </p:cNvPicPr>
          <p:nvPr/>
        </p:nvPicPr>
        <p:blipFill>
          <a:blip r:embed="rId5"/>
          <a:srcRect/>
          <a:stretch>
            <a:fillRect/>
          </a:stretch>
        </p:blipFill>
        <p:spPr bwMode="auto">
          <a:xfrm>
            <a:off x="5705475" y="1614488"/>
            <a:ext cx="6191250" cy="4852987"/>
          </a:xfrm>
          <a:prstGeom prst="rect">
            <a:avLst/>
          </a:prstGeom>
          <a:noFill/>
          <a:ln w="38100">
            <a:solidFill>
              <a:schemeClr val="accent2"/>
            </a:solid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8" descr="политех парты"/>
          <p:cNvPicPr>
            <a:picLocks noChangeAspect="1" noChangeArrowheads="1"/>
          </p:cNvPicPr>
          <p:nvPr/>
        </p:nvPicPr>
        <p:blipFill>
          <a:blip r:embed="rId2"/>
          <a:srcRect l="13422" b="10582"/>
          <a:stretch>
            <a:fillRect/>
          </a:stretch>
        </p:blipFill>
        <p:spPr bwMode="auto">
          <a:xfrm>
            <a:off x="1357313" y="1898650"/>
            <a:ext cx="4884737" cy="3365500"/>
          </a:xfrm>
          <a:prstGeom prst="rect">
            <a:avLst/>
          </a:prstGeom>
          <a:noFill/>
          <a:ln w="38100">
            <a:solidFill>
              <a:srgbClr val="FBE2D1"/>
            </a:solidFill>
            <a:miter lim="800000"/>
            <a:headEnd/>
            <a:tailEnd/>
          </a:ln>
        </p:spPr>
      </p:pic>
      <p:sp>
        <p:nvSpPr>
          <p:cNvPr id="6" name="Прямоугольник 5"/>
          <p:cNvSpPr/>
          <p:nvPr/>
        </p:nvSpPr>
        <p:spPr>
          <a:xfrm>
            <a:off x="0" y="0"/>
            <a:ext cx="1065213" cy="6858000"/>
          </a:xfrm>
          <a:prstGeom prst="rect">
            <a:avLst/>
          </a:prstGeom>
          <a:solidFill>
            <a:srgbClr val="6C6C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7891" name="Заголовок 1"/>
          <p:cNvSpPr txBox="1">
            <a:spLocks/>
          </p:cNvSpPr>
          <p:nvPr/>
        </p:nvSpPr>
        <p:spPr bwMode="auto">
          <a:xfrm rot="-5400000">
            <a:off x="-1142206" y="4355306"/>
            <a:ext cx="3525838" cy="631825"/>
          </a:xfrm>
          <a:prstGeom prst="rect">
            <a:avLst/>
          </a:prstGeom>
          <a:noFill/>
          <a:ln w="9525">
            <a:noFill/>
            <a:miter lim="800000"/>
            <a:headEnd/>
            <a:tailEnd/>
          </a:ln>
        </p:spPr>
        <p:txBody>
          <a:bodyPr anchor="ctr"/>
          <a:lstStyle/>
          <a:p>
            <a:pPr algn="ctr">
              <a:lnSpc>
                <a:spcPct val="90000"/>
              </a:lnSpc>
            </a:pPr>
            <a:r>
              <a:rPr lang="ru-RU" sz="1400">
                <a:solidFill>
                  <a:schemeClr val="bg1"/>
                </a:solidFill>
              </a:rPr>
              <a:t>Профессиональное развитие молодежи  </a:t>
            </a:r>
            <a:r>
              <a:rPr lang="ru-RU" sz="1400">
                <a:solidFill>
                  <a:srgbClr val="F5B487"/>
                </a:solidFill>
              </a:rPr>
              <a:t>работа с обучающимися СПО и ВПО</a:t>
            </a:r>
            <a:r>
              <a:rPr lang="ru-RU"/>
              <a:t> </a:t>
            </a:r>
          </a:p>
        </p:txBody>
      </p:sp>
      <p:pic>
        <p:nvPicPr>
          <p:cNvPr id="37892" name="Рисунок 10"/>
          <p:cNvPicPr>
            <a:picLocks noChangeAspect="1"/>
          </p:cNvPicPr>
          <p:nvPr/>
        </p:nvPicPr>
        <p:blipFill>
          <a:blip r:embed="rId3"/>
          <a:srcRect/>
          <a:stretch>
            <a:fillRect/>
          </a:stretch>
        </p:blipFill>
        <p:spPr bwMode="auto">
          <a:xfrm>
            <a:off x="255588" y="247650"/>
            <a:ext cx="630237" cy="2336800"/>
          </a:xfrm>
          <a:prstGeom prst="rect">
            <a:avLst/>
          </a:prstGeom>
          <a:noFill/>
          <a:ln w="9525">
            <a:noFill/>
            <a:miter lim="800000"/>
            <a:headEnd/>
            <a:tailEnd/>
          </a:ln>
        </p:spPr>
      </p:pic>
      <p:sp>
        <p:nvSpPr>
          <p:cNvPr id="37893" name="Rectangle 5"/>
          <p:cNvSpPr>
            <a:spLocks noGrp="1"/>
          </p:cNvSpPr>
          <p:nvPr>
            <p:ph type="title"/>
          </p:nvPr>
        </p:nvSpPr>
        <p:spPr>
          <a:xfrm>
            <a:off x="1277938" y="365125"/>
            <a:ext cx="10533062" cy="1238250"/>
          </a:xfrm>
        </p:spPr>
        <p:txBody>
          <a:bodyPr/>
          <a:lstStyle/>
          <a:p>
            <a:pPr algn="just"/>
            <a:r>
              <a:rPr lang="ru-RU" sz="1400" b="1" smtClean="0">
                <a:latin typeface="Times New Roman" pitchFamily="18" charset="0"/>
              </a:rPr>
              <a:t>ОАО «Шуйские ситцы» активно сотрудничает с ВУЗами.  Приглашаем студентов на экскурсии, оборудуем на базе учебных заведений собственные кафедры и мастерские. Активно выступаем в качестве партнеров во всевозможных  профессиональных конкурсах: предоставляем  ткани для коллекций, призы, подарки. По результатам конкурсов студенты получают возможность пройти стажировку на наших производственных площадках,  выпустить свои коллекции в наших дизайн студиях. У студентов появляется  возможность определить степень своей профессиональной пригодности, приобрести дополнительные умения и навыки, развить сформированные компетенции,  освоить современные производственные процессы, адаптироваться к конкретным условиям деятельности Компании для дальнейшего трудоустройства.</a:t>
            </a:r>
          </a:p>
        </p:txBody>
      </p:sp>
      <p:sp>
        <p:nvSpPr>
          <p:cNvPr id="37894" name="AutoShape 9"/>
          <p:cNvSpPr>
            <a:spLocks noChangeArrowheads="1"/>
          </p:cNvSpPr>
          <p:nvPr/>
        </p:nvSpPr>
        <p:spPr bwMode="auto">
          <a:xfrm>
            <a:off x="2849563" y="1995488"/>
            <a:ext cx="2346325" cy="792162"/>
          </a:xfrm>
          <a:prstGeom prst="roundRect">
            <a:avLst>
              <a:gd name="adj" fmla="val 16667"/>
            </a:avLst>
          </a:prstGeom>
          <a:solidFill>
            <a:schemeClr val="bg2"/>
          </a:solidFill>
          <a:ln w="9525">
            <a:solidFill>
              <a:schemeClr val="bg2"/>
            </a:solidFill>
            <a:round/>
            <a:headEnd/>
            <a:tailEnd/>
          </a:ln>
        </p:spPr>
        <p:txBody>
          <a:bodyPr wrap="none" anchor="ctr"/>
          <a:lstStyle/>
          <a:p>
            <a:pPr algn="ctr"/>
            <a:r>
              <a:rPr lang="ru-RU" sz="1000"/>
              <a:t>Создана базовая кафедра </a:t>
            </a:r>
          </a:p>
          <a:p>
            <a:pPr algn="ctr"/>
            <a:r>
              <a:rPr lang="ru-RU" sz="1000"/>
              <a:t>в Ивановском государственном </a:t>
            </a:r>
          </a:p>
          <a:p>
            <a:pPr algn="ctr"/>
            <a:r>
              <a:rPr lang="ru-RU" sz="1000"/>
              <a:t>политехническом университете </a:t>
            </a:r>
          </a:p>
        </p:txBody>
      </p:sp>
      <p:pic>
        <p:nvPicPr>
          <p:cNvPr id="37895" name="Picture 12" descr="студенты с работ"/>
          <p:cNvPicPr>
            <a:picLocks noChangeAspect="1" noChangeArrowheads="1"/>
          </p:cNvPicPr>
          <p:nvPr/>
        </p:nvPicPr>
        <p:blipFill>
          <a:blip r:embed="rId4"/>
          <a:srcRect/>
          <a:stretch>
            <a:fillRect/>
          </a:stretch>
        </p:blipFill>
        <p:spPr bwMode="auto">
          <a:xfrm>
            <a:off x="6465888" y="3017838"/>
            <a:ext cx="5470525" cy="3508375"/>
          </a:xfrm>
          <a:prstGeom prst="rect">
            <a:avLst/>
          </a:prstGeom>
          <a:noFill/>
          <a:ln w="38100">
            <a:solidFill>
              <a:srgbClr val="FBE2D1"/>
            </a:solidFill>
            <a:miter lim="800000"/>
            <a:headEnd/>
            <a:tailEnd/>
          </a:ln>
        </p:spPr>
      </p:pic>
      <p:sp>
        <p:nvSpPr>
          <p:cNvPr id="37896" name="AutoShape 13"/>
          <p:cNvSpPr>
            <a:spLocks noChangeArrowheads="1"/>
          </p:cNvSpPr>
          <p:nvPr/>
        </p:nvSpPr>
        <p:spPr bwMode="auto">
          <a:xfrm>
            <a:off x="9525000" y="3221038"/>
            <a:ext cx="1935163" cy="603250"/>
          </a:xfrm>
          <a:prstGeom prst="roundRect">
            <a:avLst>
              <a:gd name="adj" fmla="val 16667"/>
            </a:avLst>
          </a:prstGeom>
          <a:solidFill>
            <a:schemeClr val="bg2"/>
          </a:solidFill>
          <a:ln w="9525">
            <a:solidFill>
              <a:schemeClr val="tx1"/>
            </a:solidFill>
            <a:round/>
            <a:headEnd/>
            <a:tailEnd/>
          </a:ln>
        </p:spPr>
        <p:txBody>
          <a:bodyPr wrap="none" anchor="ctr"/>
          <a:lstStyle/>
          <a:p>
            <a:pPr algn="ctr"/>
            <a:r>
              <a:rPr lang="ru-RU" sz="1200"/>
              <a:t>встречи со </a:t>
            </a:r>
          </a:p>
          <a:p>
            <a:pPr algn="ctr"/>
            <a:r>
              <a:rPr lang="ru-RU" sz="1200"/>
              <a:t>студентами в рамках</a:t>
            </a:r>
          </a:p>
          <a:p>
            <a:pPr algn="ctr"/>
            <a:r>
              <a:rPr lang="ru-RU" sz="1200"/>
              <a:t> «Дней карьеры» </a:t>
            </a:r>
            <a:r>
              <a:rPr lang="ru-RU" sz="1000"/>
              <a:t>  </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1065213" cy="6858000"/>
          </a:xfrm>
          <a:prstGeom prst="rect">
            <a:avLst/>
          </a:prstGeom>
          <a:solidFill>
            <a:srgbClr val="6C6C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8914" name="Заголовок 1"/>
          <p:cNvSpPr txBox="1">
            <a:spLocks/>
          </p:cNvSpPr>
          <p:nvPr/>
        </p:nvSpPr>
        <p:spPr bwMode="auto">
          <a:xfrm rot="-5400000">
            <a:off x="-1142206" y="4355306"/>
            <a:ext cx="3525838" cy="631825"/>
          </a:xfrm>
          <a:prstGeom prst="rect">
            <a:avLst/>
          </a:prstGeom>
          <a:noFill/>
          <a:ln w="9525">
            <a:noFill/>
            <a:miter lim="800000"/>
            <a:headEnd/>
            <a:tailEnd/>
          </a:ln>
        </p:spPr>
        <p:txBody>
          <a:bodyPr anchor="ctr"/>
          <a:lstStyle/>
          <a:p>
            <a:pPr algn="ctr">
              <a:lnSpc>
                <a:spcPct val="90000"/>
              </a:lnSpc>
            </a:pPr>
            <a:r>
              <a:rPr lang="ru-RU" sz="1400">
                <a:solidFill>
                  <a:schemeClr val="bg1"/>
                </a:solidFill>
              </a:rPr>
              <a:t>Профессиональное развитие молодежи  </a:t>
            </a:r>
            <a:r>
              <a:rPr lang="ru-RU" sz="1400">
                <a:solidFill>
                  <a:srgbClr val="F5B487"/>
                </a:solidFill>
              </a:rPr>
              <a:t>работа с обучающимися СПО и ВПО</a:t>
            </a:r>
            <a:r>
              <a:rPr lang="ru-RU"/>
              <a:t> </a:t>
            </a:r>
          </a:p>
        </p:txBody>
      </p:sp>
      <p:pic>
        <p:nvPicPr>
          <p:cNvPr id="38915" name="Рисунок 10"/>
          <p:cNvPicPr>
            <a:picLocks noChangeAspect="1"/>
          </p:cNvPicPr>
          <p:nvPr/>
        </p:nvPicPr>
        <p:blipFill>
          <a:blip r:embed="rId2"/>
          <a:srcRect/>
          <a:stretch>
            <a:fillRect/>
          </a:stretch>
        </p:blipFill>
        <p:spPr bwMode="auto">
          <a:xfrm>
            <a:off x="255588" y="247650"/>
            <a:ext cx="630237" cy="2336800"/>
          </a:xfrm>
          <a:prstGeom prst="rect">
            <a:avLst/>
          </a:prstGeom>
          <a:noFill/>
          <a:ln w="9525">
            <a:noFill/>
            <a:miter lim="800000"/>
            <a:headEnd/>
            <a:tailEnd/>
          </a:ln>
        </p:spPr>
      </p:pic>
      <p:sp>
        <p:nvSpPr>
          <p:cNvPr id="38916" name="Rectangle 6"/>
          <p:cNvSpPr>
            <a:spLocks noChangeArrowheads="1"/>
          </p:cNvSpPr>
          <p:nvPr/>
        </p:nvSpPr>
        <p:spPr bwMode="auto">
          <a:xfrm>
            <a:off x="1181100" y="552450"/>
            <a:ext cx="10580688" cy="915988"/>
          </a:xfrm>
          <a:prstGeom prst="rect">
            <a:avLst/>
          </a:prstGeom>
          <a:noFill/>
          <a:ln w="9525">
            <a:noFill/>
            <a:miter lim="800000"/>
            <a:headEnd/>
            <a:tailEnd/>
          </a:ln>
        </p:spPr>
        <p:txBody>
          <a:bodyPr anchor="ctr">
            <a:spAutoFit/>
          </a:bodyPr>
          <a:lstStyle/>
          <a:p>
            <a:pPr algn="ctr"/>
            <a:r>
              <a:rPr lang="ru-RU"/>
              <a:t>Стажировка в компании </a:t>
            </a:r>
            <a:r>
              <a:rPr lang="ru-RU">
                <a:hlinkClick r:id="rId3"/>
              </a:rPr>
              <a:t>«Шуйские ситцы»</a:t>
            </a:r>
            <a:r>
              <a:rPr lang="ru-RU"/>
              <a:t> победителей одной из номинаций Всероссийского конкурса «Текстильный дизайн – связь времен»-2022, студентов </a:t>
            </a:r>
            <a:r>
              <a:rPr lang="ru-RU">
                <a:hlinkClick r:id="rId4"/>
              </a:rPr>
              <a:t>Санкт-Петербургской государственной художественно-промышленной академии им. А.Л. Штиглица</a:t>
            </a:r>
            <a:r>
              <a:rPr lang="ru-RU"/>
              <a:t>. </a:t>
            </a:r>
          </a:p>
        </p:txBody>
      </p:sp>
      <p:pic>
        <p:nvPicPr>
          <p:cNvPr id="38917" name="Picture 8" descr="Y4d-KdQO3zQ"/>
          <p:cNvPicPr>
            <a:picLocks noChangeAspect="1" noChangeArrowheads="1"/>
          </p:cNvPicPr>
          <p:nvPr/>
        </p:nvPicPr>
        <p:blipFill>
          <a:blip r:embed="rId5"/>
          <a:srcRect/>
          <a:stretch>
            <a:fillRect/>
          </a:stretch>
        </p:blipFill>
        <p:spPr bwMode="auto">
          <a:xfrm>
            <a:off x="2679700" y="1697038"/>
            <a:ext cx="6980238" cy="4810125"/>
          </a:xfrm>
          <a:prstGeom prst="rect">
            <a:avLst/>
          </a:prstGeom>
          <a:noFill/>
          <a:ln w="28575">
            <a:solidFill>
              <a:schemeClr val="accent2"/>
            </a:solid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6" descr="впо дизайнеры"/>
          <p:cNvPicPr>
            <a:picLocks noChangeAspect="1" noChangeArrowheads="1"/>
          </p:cNvPicPr>
          <p:nvPr/>
        </p:nvPicPr>
        <p:blipFill>
          <a:blip r:embed="rId2"/>
          <a:srcRect l="4506" r="8620" b="15944"/>
          <a:stretch>
            <a:fillRect/>
          </a:stretch>
        </p:blipFill>
        <p:spPr bwMode="auto">
          <a:xfrm>
            <a:off x="1052513" y="0"/>
            <a:ext cx="11322050" cy="6858000"/>
          </a:xfrm>
          <a:prstGeom prst="rect">
            <a:avLst/>
          </a:prstGeom>
          <a:noFill/>
          <a:ln w="9525">
            <a:noFill/>
            <a:miter lim="800000"/>
            <a:headEnd/>
            <a:tailEnd/>
          </a:ln>
        </p:spPr>
      </p:pic>
      <p:sp>
        <p:nvSpPr>
          <p:cNvPr id="6" name="Прямоугольник 5"/>
          <p:cNvSpPr/>
          <p:nvPr/>
        </p:nvSpPr>
        <p:spPr>
          <a:xfrm>
            <a:off x="0" y="0"/>
            <a:ext cx="1065213" cy="6858000"/>
          </a:xfrm>
          <a:prstGeom prst="rect">
            <a:avLst/>
          </a:prstGeom>
          <a:solidFill>
            <a:srgbClr val="6C6C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9939" name="Заголовок 1"/>
          <p:cNvSpPr txBox="1">
            <a:spLocks/>
          </p:cNvSpPr>
          <p:nvPr/>
        </p:nvSpPr>
        <p:spPr bwMode="auto">
          <a:xfrm rot="-5400000">
            <a:off x="-1124744" y="4321969"/>
            <a:ext cx="3525838" cy="495300"/>
          </a:xfrm>
          <a:prstGeom prst="rect">
            <a:avLst/>
          </a:prstGeom>
          <a:noFill/>
          <a:ln w="9525">
            <a:noFill/>
            <a:miter lim="800000"/>
            <a:headEnd/>
            <a:tailEnd/>
          </a:ln>
        </p:spPr>
        <p:txBody>
          <a:bodyPr anchor="ctr"/>
          <a:lstStyle/>
          <a:p>
            <a:pPr algn="ctr">
              <a:lnSpc>
                <a:spcPct val="90000"/>
              </a:lnSpc>
            </a:pPr>
            <a:r>
              <a:rPr lang="ru-RU" sz="1400">
                <a:solidFill>
                  <a:schemeClr val="bg1"/>
                </a:solidFill>
              </a:rPr>
              <a:t>Профессиональное развитие молодежи  </a:t>
            </a:r>
            <a:r>
              <a:rPr lang="ru-RU" sz="1400">
                <a:solidFill>
                  <a:srgbClr val="F5B487"/>
                </a:solidFill>
              </a:rPr>
              <a:t>работа с обучающимися СПО и ВПО</a:t>
            </a:r>
            <a:r>
              <a:rPr lang="ru-RU"/>
              <a:t> </a:t>
            </a:r>
          </a:p>
          <a:p>
            <a:pPr>
              <a:lnSpc>
                <a:spcPct val="90000"/>
              </a:lnSpc>
            </a:pPr>
            <a:endParaRPr lang="ru-RU" sz="1400">
              <a:solidFill>
                <a:schemeClr val="bg1"/>
              </a:solidFill>
              <a:latin typeface="Tahoma" pitchFamily="34" charset="0"/>
              <a:cs typeface="Tahoma" pitchFamily="34" charset="0"/>
            </a:endParaRPr>
          </a:p>
        </p:txBody>
      </p:sp>
      <p:pic>
        <p:nvPicPr>
          <p:cNvPr id="39940" name="Рисунок 10"/>
          <p:cNvPicPr>
            <a:picLocks noChangeAspect="1"/>
          </p:cNvPicPr>
          <p:nvPr/>
        </p:nvPicPr>
        <p:blipFill>
          <a:blip r:embed="rId3"/>
          <a:srcRect/>
          <a:stretch>
            <a:fillRect/>
          </a:stretch>
        </p:blipFill>
        <p:spPr bwMode="auto">
          <a:xfrm>
            <a:off x="255588" y="247650"/>
            <a:ext cx="630237" cy="2336800"/>
          </a:xfrm>
          <a:prstGeom prst="rect">
            <a:avLst/>
          </a:prstGeom>
          <a:noFill/>
          <a:ln w="9525">
            <a:noFill/>
            <a:miter lim="800000"/>
            <a:headEnd/>
            <a:tailEnd/>
          </a:ln>
        </p:spPr>
      </p:pic>
      <p:sp>
        <p:nvSpPr>
          <p:cNvPr id="39941" name="Объект 2"/>
          <p:cNvSpPr>
            <a:spLocks noGrp="1"/>
          </p:cNvSpPr>
          <p:nvPr>
            <p:ph idx="4294967295"/>
          </p:nvPr>
        </p:nvSpPr>
        <p:spPr>
          <a:xfrm>
            <a:off x="1290638" y="257175"/>
            <a:ext cx="10645775" cy="1514475"/>
          </a:xfrm>
        </p:spPr>
        <p:txBody>
          <a:bodyPr/>
          <a:lstStyle/>
          <a:p>
            <a:pPr marL="0" indent="0" algn="just" eaLnBrk="1" hangingPunct="1">
              <a:lnSpc>
                <a:spcPct val="120000"/>
              </a:lnSpc>
              <a:buFont typeface="Arial" charset="0"/>
              <a:buNone/>
            </a:pPr>
            <a:r>
              <a:rPr lang="ru-RU" sz="1600" b="1" smtClean="0">
                <a:solidFill>
                  <a:schemeClr val="bg2"/>
                </a:solidFill>
                <a:latin typeface="Times New Roman" pitchFamily="18" charset="0"/>
              </a:rPr>
              <a:t>Выставка «Не только ситец: Андреянова, Богаделина, Васильева» - модный показ. Все представленные модели созданы талантливыми модельерами нашего текстильного региона – начинающими и уже известными – из Шуйских ситцев. И не только. На выставочном подиуме представлены  платья, сшитые специально для финалисток конкурса «ИВАНОВСКАЯ КРАСАВИЦА»  блок коллекций ИВГПУ, кафедры ДКиТ</a:t>
            </a:r>
            <a:r>
              <a:rPr lang="ru-RU" sz="1600" b="1" smtClean="0">
                <a:solidFill>
                  <a:schemeClr val="bg2"/>
                </a:solidFill>
                <a:latin typeface="Times New Roman" pitchFamily="18" charset="0"/>
                <a:hlinkClick r:id="rId4"/>
                <a:hlinkMouseOver r:id="rId5"/>
              </a:rPr>
              <a:t> </a:t>
            </a:r>
            <a:r>
              <a:rPr lang="ru-RU" sz="1600" b="1" smtClean="0">
                <a:solidFill>
                  <a:schemeClr val="bg2"/>
                </a:solidFill>
                <a:latin typeface="Times New Roman" pitchFamily="18" charset="0"/>
              </a:rPr>
              <a:t>им. Н.Г.Мизоновой,  молодежная одежда в актуальных трендах, идущих из глубины веков, коллекции – победители престижных фестивалей моды. </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Прямоугольник 5"/>
          <p:cNvSpPr/>
          <p:nvPr/>
        </p:nvSpPr>
        <p:spPr>
          <a:xfrm>
            <a:off x="0" y="0"/>
            <a:ext cx="1065213" cy="6858000"/>
          </a:xfrm>
          <a:prstGeom prst="rect">
            <a:avLst/>
          </a:prstGeom>
          <a:solidFill>
            <a:srgbClr val="6C6C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0962" name="Заголовок 1"/>
          <p:cNvSpPr txBox="1">
            <a:spLocks/>
          </p:cNvSpPr>
          <p:nvPr/>
        </p:nvSpPr>
        <p:spPr bwMode="auto">
          <a:xfrm rot="-5400000">
            <a:off x="-1124744" y="4321969"/>
            <a:ext cx="3525838" cy="495300"/>
          </a:xfrm>
          <a:prstGeom prst="rect">
            <a:avLst/>
          </a:prstGeom>
          <a:noFill/>
          <a:ln w="9525">
            <a:noFill/>
            <a:miter lim="800000"/>
            <a:headEnd/>
            <a:tailEnd/>
          </a:ln>
        </p:spPr>
        <p:txBody>
          <a:bodyPr anchor="ctr"/>
          <a:lstStyle/>
          <a:p>
            <a:pPr algn="ctr">
              <a:lnSpc>
                <a:spcPct val="90000"/>
              </a:lnSpc>
            </a:pPr>
            <a:r>
              <a:rPr lang="ru-RU" sz="1400">
                <a:solidFill>
                  <a:schemeClr val="bg1"/>
                </a:solidFill>
              </a:rPr>
              <a:t>Профессиональное развитие молодежи  </a:t>
            </a:r>
            <a:r>
              <a:rPr lang="ru-RU" sz="1400">
                <a:solidFill>
                  <a:srgbClr val="F5B487"/>
                </a:solidFill>
              </a:rPr>
              <a:t>работа с обучающимися СПО и ВПО</a:t>
            </a:r>
            <a:r>
              <a:rPr lang="ru-RU"/>
              <a:t> </a:t>
            </a:r>
          </a:p>
          <a:p>
            <a:pPr>
              <a:lnSpc>
                <a:spcPct val="90000"/>
              </a:lnSpc>
            </a:pPr>
            <a:endParaRPr lang="ru-RU" sz="1400">
              <a:solidFill>
                <a:schemeClr val="bg1"/>
              </a:solidFill>
              <a:latin typeface="Tahoma" pitchFamily="34" charset="0"/>
              <a:cs typeface="Tahoma" pitchFamily="34" charset="0"/>
            </a:endParaRPr>
          </a:p>
        </p:txBody>
      </p:sp>
      <p:pic>
        <p:nvPicPr>
          <p:cNvPr id="40963" name="Рисунок 10"/>
          <p:cNvPicPr>
            <a:picLocks noChangeAspect="1"/>
          </p:cNvPicPr>
          <p:nvPr/>
        </p:nvPicPr>
        <p:blipFill>
          <a:blip r:embed="rId2"/>
          <a:srcRect/>
          <a:stretch>
            <a:fillRect/>
          </a:stretch>
        </p:blipFill>
        <p:spPr bwMode="auto">
          <a:xfrm>
            <a:off x="255588" y="247650"/>
            <a:ext cx="630237" cy="2336800"/>
          </a:xfrm>
          <a:prstGeom prst="rect">
            <a:avLst/>
          </a:prstGeom>
          <a:noFill/>
          <a:ln w="9525">
            <a:noFill/>
            <a:miter lim="800000"/>
            <a:headEnd/>
            <a:tailEnd/>
          </a:ln>
        </p:spPr>
      </p:pic>
      <p:pic>
        <p:nvPicPr>
          <p:cNvPr id="40964" name="Picture 8" descr="lHlueeWuW-0"/>
          <p:cNvPicPr>
            <a:picLocks noChangeAspect="1" noChangeArrowheads="1"/>
          </p:cNvPicPr>
          <p:nvPr/>
        </p:nvPicPr>
        <p:blipFill>
          <a:blip r:embed="rId3"/>
          <a:srcRect/>
          <a:stretch>
            <a:fillRect/>
          </a:stretch>
        </p:blipFill>
        <p:spPr bwMode="auto">
          <a:xfrm>
            <a:off x="1036638" y="0"/>
            <a:ext cx="11155362" cy="6858000"/>
          </a:xfrm>
          <a:prstGeom prst="rect">
            <a:avLst/>
          </a:prstGeom>
          <a:noFill/>
          <a:ln w="9525">
            <a:noFill/>
            <a:miter lim="800000"/>
            <a:headEnd/>
            <a:tailEnd/>
          </a:ln>
        </p:spPr>
      </p:pic>
      <p:pic>
        <p:nvPicPr>
          <p:cNvPr id="60426" name="Picture 10" descr="6p0lkKH77wU"/>
          <p:cNvPicPr>
            <a:picLocks noChangeAspect="1" noChangeArrowheads="1"/>
          </p:cNvPicPr>
          <p:nvPr/>
        </p:nvPicPr>
        <p:blipFill>
          <a:blip r:embed="rId4"/>
          <a:srcRect/>
          <a:stretch>
            <a:fillRect/>
          </a:stretch>
        </p:blipFill>
        <p:spPr bwMode="auto">
          <a:xfrm>
            <a:off x="3810000" y="685800"/>
            <a:ext cx="7721600" cy="5146675"/>
          </a:xfrm>
          <a:prstGeom prst="rect">
            <a:avLst/>
          </a:prstGeom>
          <a:noFill/>
          <a:ln w="9525">
            <a:solidFill>
              <a:schemeClr val="accent2"/>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0426"/>
                                        </p:tgtEl>
                                        <p:attrNameLst>
                                          <p:attrName>style.visibility</p:attrName>
                                        </p:attrNameLst>
                                      </p:cBhvr>
                                      <p:to>
                                        <p:strVal val="visible"/>
                                      </p:to>
                                    </p:set>
                                    <p:anim calcmode="lin" valueType="num">
                                      <p:cBhvr additive="base">
                                        <p:cTn id="7" dur="3000" fill="hold"/>
                                        <p:tgtEl>
                                          <p:spTgt spid="60426"/>
                                        </p:tgtEl>
                                        <p:attrNameLst>
                                          <p:attrName>ppt_x</p:attrName>
                                        </p:attrNameLst>
                                      </p:cBhvr>
                                      <p:tavLst>
                                        <p:tav tm="0">
                                          <p:val>
                                            <p:strVal val="#ppt_x"/>
                                          </p:val>
                                        </p:tav>
                                        <p:tav tm="100000">
                                          <p:val>
                                            <p:strVal val="#ppt_x"/>
                                          </p:val>
                                        </p:tav>
                                      </p:tavLst>
                                    </p:anim>
                                    <p:anim calcmode="lin" valueType="num">
                                      <p:cBhvr additive="base">
                                        <p:cTn id="8" dur="3000" fill="hold"/>
                                        <p:tgtEl>
                                          <p:spTgt spid="604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1065213" cy="6858000"/>
          </a:xfrm>
          <a:prstGeom prst="rect">
            <a:avLst/>
          </a:prstGeom>
          <a:solidFill>
            <a:srgbClr val="6C6C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1986" name="Заголовок 1"/>
          <p:cNvSpPr txBox="1">
            <a:spLocks/>
          </p:cNvSpPr>
          <p:nvPr/>
        </p:nvSpPr>
        <p:spPr bwMode="auto">
          <a:xfrm rot="-5400000">
            <a:off x="-1193006" y="4253706"/>
            <a:ext cx="3525838" cy="631825"/>
          </a:xfrm>
          <a:prstGeom prst="rect">
            <a:avLst/>
          </a:prstGeom>
          <a:noFill/>
          <a:ln w="9525">
            <a:noFill/>
            <a:miter lim="800000"/>
            <a:headEnd/>
            <a:tailEnd/>
          </a:ln>
        </p:spPr>
        <p:txBody>
          <a:bodyPr anchor="ctr"/>
          <a:lstStyle/>
          <a:p>
            <a:pPr algn="ctr">
              <a:lnSpc>
                <a:spcPct val="90000"/>
              </a:lnSpc>
            </a:pPr>
            <a:r>
              <a:rPr lang="ru-RU" sz="1400">
                <a:solidFill>
                  <a:schemeClr val="bg1"/>
                </a:solidFill>
              </a:rPr>
              <a:t>Профессиональное развитие молодежи  </a:t>
            </a:r>
            <a:r>
              <a:rPr lang="ru-RU" sz="1400">
                <a:solidFill>
                  <a:srgbClr val="F5B487"/>
                </a:solidFill>
              </a:rPr>
              <a:t>работа с обучающимися СПО и ВПО</a:t>
            </a:r>
            <a:r>
              <a:rPr lang="ru-RU" sz="1400"/>
              <a:t> </a:t>
            </a:r>
          </a:p>
        </p:txBody>
      </p:sp>
      <p:pic>
        <p:nvPicPr>
          <p:cNvPr id="41987" name="Рисунок 10"/>
          <p:cNvPicPr>
            <a:picLocks noChangeAspect="1"/>
          </p:cNvPicPr>
          <p:nvPr/>
        </p:nvPicPr>
        <p:blipFill>
          <a:blip r:embed="rId2"/>
          <a:srcRect/>
          <a:stretch>
            <a:fillRect/>
          </a:stretch>
        </p:blipFill>
        <p:spPr bwMode="auto">
          <a:xfrm>
            <a:off x="255588" y="247650"/>
            <a:ext cx="630237" cy="2336800"/>
          </a:xfrm>
          <a:prstGeom prst="rect">
            <a:avLst/>
          </a:prstGeom>
          <a:noFill/>
          <a:ln w="9525">
            <a:noFill/>
            <a:miter lim="800000"/>
            <a:headEnd/>
            <a:tailEnd/>
          </a:ln>
        </p:spPr>
      </p:pic>
      <p:pic>
        <p:nvPicPr>
          <p:cNvPr id="41988" name="Picture 7" descr="конкурс 2023г"/>
          <p:cNvPicPr>
            <a:picLocks noChangeAspect="1" noChangeArrowheads="1"/>
          </p:cNvPicPr>
          <p:nvPr/>
        </p:nvPicPr>
        <p:blipFill>
          <a:blip r:embed="rId3">
            <a:lum bright="18000"/>
          </a:blip>
          <a:srcRect l="9570" r="13814" b="13773"/>
          <a:stretch>
            <a:fillRect/>
          </a:stretch>
        </p:blipFill>
        <p:spPr bwMode="auto">
          <a:xfrm>
            <a:off x="1058863" y="0"/>
            <a:ext cx="11133137" cy="6858000"/>
          </a:xfrm>
          <a:prstGeom prst="rect">
            <a:avLst/>
          </a:prstGeom>
          <a:noFill/>
          <a:ln w="9525">
            <a:noFill/>
            <a:miter lim="800000"/>
            <a:headEnd/>
            <a:tailEnd/>
          </a:ln>
        </p:spPr>
      </p:pic>
      <p:sp>
        <p:nvSpPr>
          <p:cNvPr id="41989" name="Rectangle 6"/>
          <p:cNvSpPr>
            <a:spLocks noChangeArrowheads="1"/>
          </p:cNvSpPr>
          <p:nvPr/>
        </p:nvSpPr>
        <p:spPr bwMode="auto">
          <a:xfrm>
            <a:off x="1157288" y="244475"/>
            <a:ext cx="10821987" cy="2006600"/>
          </a:xfrm>
          <a:prstGeom prst="rect">
            <a:avLst/>
          </a:prstGeom>
          <a:solidFill>
            <a:schemeClr val="bg2"/>
          </a:solidFill>
          <a:ln w="9525">
            <a:noFill/>
            <a:miter lim="800000"/>
            <a:headEnd/>
            <a:tailEnd/>
          </a:ln>
        </p:spPr>
        <p:txBody>
          <a:bodyPr>
            <a:spAutoFit/>
          </a:bodyPr>
          <a:lstStyle/>
          <a:p>
            <a:pPr algn="just"/>
            <a:r>
              <a:rPr lang="ru-RU" sz="1400" b="1">
                <a:latin typeface="Times New Roman" pitchFamily="18" charset="0"/>
              </a:rPr>
              <a:t>2023г. </a:t>
            </a:r>
            <a:r>
              <a:rPr lang="en-US" sz="1400" b="1">
                <a:latin typeface="Times New Roman" pitchFamily="18" charset="0"/>
              </a:rPr>
              <a:t>I</a:t>
            </a:r>
            <a:r>
              <a:rPr lang="ru-RU" sz="1400" b="1">
                <a:latin typeface="Times New Roman" pitchFamily="18" charset="0"/>
              </a:rPr>
              <a:t>II Всероссийский </a:t>
            </a:r>
            <a:r>
              <a:rPr lang="en-US" sz="1400" b="1">
                <a:latin typeface="Times New Roman" pitchFamily="18" charset="0"/>
              </a:rPr>
              <a:t> </a:t>
            </a:r>
            <a:r>
              <a:rPr lang="ru-RU" sz="1400" b="1">
                <a:latin typeface="Times New Roman" pitchFamily="18" charset="0"/>
              </a:rPr>
              <a:t> конкурс для студентов и аспирантов профильных текстильных вузов, колледжей и организаций дополнительного образования «Текстильный дизайн – связь времен». В процессе создания конкурсных проектов - текстильных рисунков для технологии ротационной печати – молодые дизайнеры имели  возможность серьезно расширить свои профессиональные компетенции, повысить свою востребованность на рынке труда. Так, ряд победителей конкурса прошлых лет уже имеют действующие контракты с ведущими текстильными предприятиями России.  Подведение итогов и торжественная церемония награждения проходили в Москве в РГХПУ им. С.Г. Строганова.  15 декабря 2023 г. были подведены итоги III Всероссийского конкурса «Текстильный дизайн — связь времен», организатором которого выступает компания полного цикла производства тканей и постельного белья – «Шуйские ситцы». </a:t>
            </a:r>
          </a:p>
        </p:txBody>
      </p:sp>
      <p:pic>
        <p:nvPicPr>
          <p:cNvPr id="38918" name="Picture 8" descr="конкурс 2023 2"/>
          <p:cNvPicPr>
            <a:picLocks noChangeAspect="1" noChangeArrowheads="1"/>
          </p:cNvPicPr>
          <p:nvPr/>
        </p:nvPicPr>
        <p:blipFill>
          <a:blip r:embed="rId4"/>
          <a:srcRect l="5981" r="26868" b="19151"/>
          <a:stretch>
            <a:fillRect/>
          </a:stretch>
        </p:blipFill>
        <p:spPr bwMode="auto">
          <a:xfrm>
            <a:off x="7345363" y="2332038"/>
            <a:ext cx="4645025" cy="4330700"/>
          </a:xfrm>
          <a:prstGeom prst="rect">
            <a:avLst/>
          </a:prstGeom>
          <a:noFill/>
          <a:ln w="57150">
            <a:solidFill>
              <a:srgbClr val="99CCFF"/>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918"/>
                                        </p:tgtEl>
                                        <p:attrNameLst>
                                          <p:attrName>style.visibility</p:attrName>
                                        </p:attrNameLst>
                                      </p:cBhvr>
                                      <p:to>
                                        <p:strVal val="visible"/>
                                      </p:to>
                                    </p:set>
                                    <p:anim calcmode="lin" valueType="num">
                                      <p:cBhvr additive="base">
                                        <p:cTn id="7" dur="3000" fill="hold"/>
                                        <p:tgtEl>
                                          <p:spTgt spid="38918"/>
                                        </p:tgtEl>
                                        <p:attrNameLst>
                                          <p:attrName>ppt_x</p:attrName>
                                        </p:attrNameLst>
                                      </p:cBhvr>
                                      <p:tavLst>
                                        <p:tav tm="0">
                                          <p:val>
                                            <p:strVal val="#ppt_x"/>
                                          </p:val>
                                        </p:tav>
                                        <p:tav tm="100000">
                                          <p:val>
                                            <p:strVal val="#ppt_x"/>
                                          </p:val>
                                        </p:tav>
                                      </p:tavLst>
                                    </p:anim>
                                    <p:anim calcmode="lin" valueType="num">
                                      <p:cBhvr additive="base">
                                        <p:cTn id="8" dur="3000" fill="hold"/>
                                        <p:tgtEl>
                                          <p:spTgt spid="389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1065213" cy="6858000"/>
          </a:xfrm>
          <a:prstGeom prst="rect">
            <a:avLst/>
          </a:prstGeom>
          <a:solidFill>
            <a:srgbClr val="6C6C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3010" name="Заголовок 1"/>
          <p:cNvSpPr txBox="1">
            <a:spLocks/>
          </p:cNvSpPr>
          <p:nvPr/>
        </p:nvSpPr>
        <p:spPr bwMode="auto">
          <a:xfrm rot="-5400000">
            <a:off x="-1142206" y="4355306"/>
            <a:ext cx="3525838" cy="631825"/>
          </a:xfrm>
          <a:prstGeom prst="rect">
            <a:avLst/>
          </a:prstGeom>
          <a:noFill/>
          <a:ln w="9525">
            <a:noFill/>
            <a:miter lim="800000"/>
            <a:headEnd/>
            <a:tailEnd/>
          </a:ln>
        </p:spPr>
        <p:txBody>
          <a:bodyPr anchor="ctr"/>
          <a:lstStyle/>
          <a:p>
            <a:pPr algn="ctr">
              <a:lnSpc>
                <a:spcPct val="90000"/>
              </a:lnSpc>
            </a:pPr>
            <a:r>
              <a:rPr lang="ru-RU" sz="1400">
                <a:solidFill>
                  <a:schemeClr val="bg1"/>
                </a:solidFill>
              </a:rPr>
              <a:t>Профессиональное развитие молодежи  </a:t>
            </a:r>
            <a:r>
              <a:rPr lang="ru-RU" sz="1400">
                <a:solidFill>
                  <a:srgbClr val="F5B487"/>
                </a:solidFill>
              </a:rPr>
              <a:t>работа с обучающимися СПО и ВПО</a:t>
            </a:r>
            <a:r>
              <a:rPr lang="ru-RU"/>
              <a:t> </a:t>
            </a:r>
          </a:p>
        </p:txBody>
      </p:sp>
      <p:pic>
        <p:nvPicPr>
          <p:cNvPr id="43011" name="Рисунок 10"/>
          <p:cNvPicPr>
            <a:picLocks noChangeAspect="1"/>
          </p:cNvPicPr>
          <p:nvPr/>
        </p:nvPicPr>
        <p:blipFill>
          <a:blip r:embed="rId2"/>
          <a:srcRect/>
          <a:stretch>
            <a:fillRect/>
          </a:stretch>
        </p:blipFill>
        <p:spPr bwMode="auto">
          <a:xfrm>
            <a:off x="255588" y="247650"/>
            <a:ext cx="630237" cy="2336800"/>
          </a:xfrm>
          <a:prstGeom prst="rect">
            <a:avLst/>
          </a:prstGeom>
          <a:noFill/>
          <a:ln w="9525">
            <a:noFill/>
            <a:miter lim="800000"/>
            <a:headEnd/>
            <a:tailEnd/>
          </a:ln>
        </p:spPr>
      </p:pic>
      <p:pic>
        <p:nvPicPr>
          <p:cNvPr id="43012" name="Picture 9" descr="YPYVaM_SQjI"/>
          <p:cNvPicPr>
            <a:picLocks noChangeAspect="1" noChangeArrowheads="1"/>
          </p:cNvPicPr>
          <p:nvPr/>
        </p:nvPicPr>
        <p:blipFill>
          <a:blip r:embed="rId3"/>
          <a:srcRect/>
          <a:stretch>
            <a:fillRect/>
          </a:stretch>
        </p:blipFill>
        <p:spPr bwMode="auto">
          <a:xfrm>
            <a:off x="8178800" y="4298950"/>
            <a:ext cx="3479800" cy="2322513"/>
          </a:xfrm>
          <a:prstGeom prst="rect">
            <a:avLst/>
          </a:prstGeom>
          <a:noFill/>
          <a:ln w="38100">
            <a:solidFill>
              <a:schemeClr val="accent2"/>
            </a:solidFill>
            <a:miter lim="800000"/>
            <a:headEnd/>
            <a:tailEnd/>
          </a:ln>
        </p:spPr>
      </p:pic>
      <p:pic>
        <p:nvPicPr>
          <p:cNvPr id="43013" name="Picture 11" descr="rKxFGRIye3Y"/>
          <p:cNvPicPr>
            <a:picLocks noChangeAspect="1" noChangeArrowheads="1"/>
          </p:cNvPicPr>
          <p:nvPr/>
        </p:nvPicPr>
        <p:blipFill>
          <a:blip r:embed="rId4"/>
          <a:srcRect/>
          <a:stretch>
            <a:fillRect/>
          </a:stretch>
        </p:blipFill>
        <p:spPr bwMode="auto">
          <a:xfrm>
            <a:off x="6894513" y="1050925"/>
            <a:ext cx="4540250" cy="3028950"/>
          </a:xfrm>
          <a:prstGeom prst="rect">
            <a:avLst/>
          </a:prstGeom>
          <a:noFill/>
          <a:ln w="38100">
            <a:solidFill>
              <a:schemeClr val="accent2"/>
            </a:solidFill>
            <a:miter lim="800000"/>
            <a:headEnd/>
            <a:tailEnd/>
          </a:ln>
        </p:spPr>
      </p:pic>
      <p:pic>
        <p:nvPicPr>
          <p:cNvPr id="43014" name="Picture 13" descr="IkEyP78sAu4"/>
          <p:cNvPicPr>
            <a:picLocks noChangeAspect="1" noChangeArrowheads="1"/>
          </p:cNvPicPr>
          <p:nvPr/>
        </p:nvPicPr>
        <p:blipFill>
          <a:blip r:embed="rId5"/>
          <a:srcRect/>
          <a:stretch>
            <a:fillRect/>
          </a:stretch>
        </p:blipFill>
        <p:spPr bwMode="auto">
          <a:xfrm>
            <a:off x="1371600" y="3225800"/>
            <a:ext cx="5049838" cy="3368675"/>
          </a:xfrm>
          <a:prstGeom prst="rect">
            <a:avLst/>
          </a:prstGeom>
          <a:noFill/>
          <a:ln w="38100">
            <a:solidFill>
              <a:schemeClr val="accent2"/>
            </a:solidFill>
            <a:miter lim="800000"/>
            <a:headEnd/>
            <a:tailEnd/>
          </a:ln>
        </p:spPr>
      </p:pic>
      <p:pic>
        <p:nvPicPr>
          <p:cNvPr id="39937" name="Picture 7" descr="jT6QAVXdovc"/>
          <p:cNvPicPr>
            <a:picLocks noChangeAspect="1" noChangeArrowheads="1"/>
          </p:cNvPicPr>
          <p:nvPr/>
        </p:nvPicPr>
        <p:blipFill>
          <a:blip r:embed="rId6"/>
          <a:srcRect/>
          <a:stretch>
            <a:fillRect/>
          </a:stretch>
        </p:blipFill>
        <p:spPr bwMode="auto">
          <a:xfrm>
            <a:off x="2463800" y="187325"/>
            <a:ext cx="8505825" cy="6413500"/>
          </a:xfrm>
          <a:prstGeom prst="rect">
            <a:avLst/>
          </a:prstGeom>
          <a:noFill/>
          <a:ln w="38100">
            <a:solidFill>
              <a:schemeClr val="accent2"/>
            </a:solidFill>
            <a:miter lim="800000"/>
            <a:headEnd/>
            <a:tailEnd/>
          </a:ln>
        </p:spPr>
      </p:pic>
      <p:sp>
        <p:nvSpPr>
          <p:cNvPr id="43016" name="Rectangle 5"/>
          <p:cNvSpPr>
            <a:spLocks noGrp="1"/>
          </p:cNvSpPr>
          <p:nvPr>
            <p:ph type="title" idx="4294967295"/>
          </p:nvPr>
        </p:nvSpPr>
        <p:spPr>
          <a:xfrm>
            <a:off x="1049338" y="365125"/>
            <a:ext cx="11142662" cy="361950"/>
          </a:xfrm>
        </p:spPr>
        <p:txBody>
          <a:bodyPr/>
          <a:lstStyle/>
          <a:p>
            <a:pPr algn="ctr"/>
            <a:r>
              <a:rPr lang="ru-RU" sz="1400" b="1" smtClean="0">
                <a:solidFill>
                  <a:schemeClr val="hlink"/>
                </a:solidFill>
                <a:latin typeface="Times New Roman" pitchFamily="18" charset="0"/>
              </a:rPr>
              <a:t>Мастер-класс по коллажу на тему фильма </a:t>
            </a:r>
            <a:r>
              <a:rPr lang="ru-RU" sz="1400" b="1" smtClean="0">
                <a:solidFill>
                  <a:schemeClr val="hlink"/>
                </a:solidFill>
                <a:latin typeface="Arial" charset="0"/>
              </a:rPr>
              <a:t/>
            </a:r>
            <a:br>
              <a:rPr lang="ru-RU" sz="1400" b="1" smtClean="0">
                <a:solidFill>
                  <a:schemeClr val="hlink"/>
                </a:solidFill>
                <a:latin typeface="Arial" charset="0"/>
              </a:rPr>
            </a:br>
            <a:r>
              <a:rPr lang="ru-RU" sz="1400" b="1" smtClean="0">
                <a:solidFill>
                  <a:schemeClr val="hlink"/>
                </a:solidFill>
                <a:latin typeface="Times New Roman" pitchFamily="18" charset="0"/>
              </a:rPr>
              <a:t>«Брат» и «Брат 2» в рамках выставки «НЕ ТОЛЬКО СИТЕЦ: АНДРЕЯНОВА, БОГАДЕЛИНА, ВАСИЛЬЕВА»</a:t>
            </a:r>
            <a:r>
              <a:rPr lang="ru-RU" smtClean="0"/>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937"/>
                                        </p:tgtEl>
                                        <p:attrNameLst>
                                          <p:attrName>style.visibility</p:attrName>
                                        </p:attrNameLst>
                                      </p:cBhvr>
                                      <p:to>
                                        <p:strVal val="visible"/>
                                      </p:to>
                                    </p:set>
                                    <p:anim calcmode="lin" valueType="num">
                                      <p:cBhvr additive="base">
                                        <p:cTn id="7" dur="3000" fill="hold"/>
                                        <p:tgtEl>
                                          <p:spTgt spid="39937"/>
                                        </p:tgtEl>
                                        <p:attrNameLst>
                                          <p:attrName>ppt_x</p:attrName>
                                        </p:attrNameLst>
                                      </p:cBhvr>
                                      <p:tavLst>
                                        <p:tav tm="0">
                                          <p:val>
                                            <p:strVal val="#ppt_x"/>
                                          </p:val>
                                        </p:tav>
                                        <p:tav tm="100000">
                                          <p:val>
                                            <p:strVal val="#ppt_x"/>
                                          </p:val>
                                        </p:tav>
                                      </p:tavLst>
                                    </p:anim>
                                    <p:anim calcmode="lin" valueType="num">
                                      <p:cBhvr additive="base">
                                        <p:cTn id="8" dur="3000" fill="hold"/>
                                        <p:tgtEl>
                                          <p:spTgt spid="399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1065213" cy="6858000"/>
          </a:xfrm>
          <a:prstGeom prst="rect">
            <a:avLst/>
          </a:prstGeom>
          <a:solidFill>
            <a:srgbClr val="6C6C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6386" name="Заголовок 1"/>
          <p:cNvSpPr txBox="1">
            <a:spLocks/>
          </p:cNvSpPr>
          <p:nvPr/>
        </p:nvSpPr>
        <p:spPr bwMode="auto">
          <a:xfrm rot="-5400000">
            <a:off x="-1193006" y="4253706"/>
            <a:ext cx="3525838" cy="631825"/>
          </a:xfrm>
          <a:prstGeom prst="rect">
            <a:avLst/>
          </a:prstGeom>
          <a:noFill/>
          <a:ln w="9525">
            <a:noFill/>
            <a:miter lim="800000"/>
            <a:headEnd/>
            <a:tailEnd/>
          </a:ln>
        </p:spPr>
        <p:txBody>
          <a:bodyPr anchor="ctr"/>
          <a:lstStyle/>
          <a:p>
            <a:pPr>
              <a:lnSpc>
                <a:spcPct val="90000"/>
              </a:lnSpc>
            </a:pPr>
            <a:r>
              <a:rPr lang="ru-RU" sz="1400">
                <a:solidFill>
                  <a:schemeClr val="bg1"/>
                </a:solidFill>
                <a:latin typeface="Times New Roman" pitchFamily="18" charset="0"/>
                <a:cs typeface="Tahoma" pitchFamily="34" charset="0"/>
              </a:rPr>
              <a:t>Профессиональное</a:t>
            </a:r>
            <a:r>
              <a:rPr lang="ru-RU" sz="1400">
                <a:solidFill>
                  <a:schemeClr val="bg1"/>
                </a:solidFill>
                <a:latin typeface="Tahoma" pitchFamily="34" charset="0"/>
                <a:cs typeface="Tahoma" pitchFamily="34" charset="0"/>
              </a:rPr>
              <a:t> развитие молодежи </a:t>
            </a:r>
          </a:p>
        </p:txBody>
      </p:sp>
      <p:pic>
        <p:nvPicPr>
          <p:cNvPr id="16387" name="Рисунок 10"/>
          <p:cNvPicPr>
            <a:picLocks noChangeAspect="1"/>
          </p:cNvPicPr>
          <p:nvPr/>
        </p:nvPicPr>
        <p:blipFill>
          <a:blip r:embed="rId2"/>
          <a:srcRect/>
          <a:stretch>
            <a:fillRect/>
          </a:stretch>
        </p:blipFill>
        <p:spPr bwMode="auto">
          <a:xfrm>
            <a:off x="255588" y="247650"/>
            <a:ext cx="630237" cy="2336800"/>
          </a:xfrm>
          <a:prstGeom prst="rect">
            <a:avLst/>
          </a:prstGeom>
          <a:noFill/>
          <a:ln w="9525">
            <a:noFill/>
            <a:miter lim="800000"/>
            <a:headEnd/>
            <a:tailEnd/>
          </a:ln>
        </p:spPr>
      </p:pic>
      <p:sp>
        <p:nvSpPr>
          <p:cNvPr id="16388" name="Объект 2"/>
          <p:cNvSpPr>
            <a:spLocks noGrp="1"/>
          </p:cNvSpPr>
          <p:nvPr>
            <p:ph idx="4294967295"/>
          </p:nvPr>
        </p:nvSpPr>
        <p:spPr>
          <a:xfrm>
            <a:off x="3016250" y="4383088"/>
            <a:ext cx="8697913" cy="1336675"/>
          </a:xfrm>
        </p:spPr>
        <p:txBody>
          <a:bodyPr/>
          <a:lstStyle/>
          <a:p>
            <a:pPr marL="0" indent="0" algn="just" eaLnBrk="1" hangingPunct="1">
              <a:lnSpc>
                <a:spcPct val="120000"/>
              </a:lnSpc>
              <a:buFont typeface="Arial" charset="0"/>
              <a:buNone/>
            </a:pPr>
            <a:endParaRPr lang="ru-RU" sz="1600" smtClean="0">
              <a:solidFill>
                <a:schemeClr val="tx2"/>
              </a:solidFill>
              <a:latin typeface="Bodoni MT Condensed" pitchFamily="18" charset="0"/>
              <a:cs typeface="Tahoma" pitchFamily="34" charset="0"/>
            </a:endParaRPr>
          </a:p>
          <a:p>
            <a:pPr marL="0" indent="0" algn="just" eaLnBrk="1" hangingPunct="1">
              <a:lnSpc>
                <a:spcPct val="120000"/>
              </a:lnSpc>
              <a:buFontTx/>
              <a:buChar char="-"/>
            </a:pPr>
            <a:r>
              <a:rPr lang="ru-RU" sz="1600" smtClean="0">
                <a:solidFill>
                  <a:schemeClr val="tx2"/>
                </a:solidFill>
                <a:latin typeface="Bodoni MT Condensed" pitchFamily="18" charset="0"/>
                <a:cs typeface="Tahoma" pitchFamily="34" charset="0"/>
              </a:rPr>
              <a:t>-</a:t>
            </a:r>
          </a:p>
        </p:txBody>
      </p:sp>
      <p:sp>
        <p:nvSpPr>
          <p:cNvPr id="16389" name="AutoShape 7"/>
          <p:cNvSpPr>
            <a:spLocks noChangeArrowheads="1"/>
          </p:cNvSpPr>
          <p:nvPr/>
        </p:nvSpPr>
        <p:spPr bwMode="auto">
          <a:xfrm>
            <a:off x="1341438" y="777875"/>
            <a:ext cx="2951162" cy="1417638"/>
          </a:xfrm>
          <a:prstGeom prst="roundRect">
            <a:avLst>
              <a:gd name="adj" fmla="val 16667"/>
            </a:avLst>
          </a:prstGeom>
          <a:solidFill>
            <a:srgbClr val="99CCFF"/>
          </a:solidFill>
          <a:ln w="9525">
            <a:solidFill>
              <a:schemeClr val="tx1"/>
            </a:solidFill>
            <a:round/>
            <a:headEnd/>
            <a:tailEnd/>
          </a:ln>
        </p:spPr>
        <p:txBody>
          <a:bodyPr wrap="none" anchor="ctr"/>
          <a:lstStyle/>
          <a:p>
            <a:pPr algn="ctr" eaLnBrk="0" hangingPunct="0"/>
            <a:r>
              <a:rPr lang="ru-RU" sz="1600"/>
              <a:t>Реализация комплекса мер</a:t>
            </a:r>
          </a:p>
          <a:p>
            <a:pPr algn="ctr" eaLnBrk="0" hangingPunct="0"/>
            <a:r>
              <a:rPr lang="ru-RU" sz="1600"/>
              <a:t>по содействию </a:t>
            </a:r>
          </a:p>
          <a:p>
            <a:pPr algn="ctr" eaLnBrk="0" hangingPunct="0"/>
            <a:r>
              <a:rPr lang="ru-RU" sz="1600"/>
              <a:t>профильного </a:t>
            </a:r>
          </a:p>
          <a:p>
            <a:pPr algn="ctr" eaLnBrk="0" hangingPunct="0"/>
            <a:r>
              <a:rPr lang="ru-RU" sz="1600"/>
              <a:t>трудоустройства</a:t>
            </a:r>
          </a:p>
        </p:txBody>
      </p:sp>
      <p:sp>
        <p:nvSpPr>
          <p:cNvPr id="16390" name="AutoShape 8"/>
          <p:cNvSpPr>
            <a:spLocks noChangeArrowheads="1"/>
          </p:cNvSpPr>
          <p:nvPr/>
        </p:nvSpPr>
        <p:spPr bwMode="auto">
          <a:xfrm>
            <a:off x="4703763" y="442913"/>
            <a:ext cx="3305175" cy="1557337"/>
          </a:xfrm>
          <a:prstGeom prst="roundRect">
            <a:avLst>
              <a:gd name="adj" fmla="val 16667"/>
            </a:avLst>
          </a:prstGeom>
          <a:solidFill>
            <a:srgbClr val="99CCFF"/>
          </a:solidFill>
          <a:ln w="9525">
            <a:solidFill>
              <a:schemeClr val="tx1"/>
            </a:solidFill>
            <a:round/>
            <a:headEnd/>
            <a:tailEnd/>
          </a:ln>
        </p:spPr>
        <p:txBody>
          <a:bodyPr wrap="none" anchor="ctr"/>
          <a:lstStyle/>
          <a:p>
            <a:pPr algn="ctr" eaLnBrk="0" hangingPunct="0"/>
            <a:r>
              <a:rPr lang="ru-RU" sz="1400"/>
              <a:t>Совершенствование </a:t>
            </a:r>
          </a:p>
          <a:p>
            <a:pPr algn="ctr" eaLnBrk="0" hangingPunct="0"/>
            <a:r>
              <a:rPr lang="ru-RU" sz="1400"/>
              <a:t>системы доступной </a:t>
            </a:r>
          </a:p>
          <a:p>
            <a:pPr algn="ctr" eaLnBrk="0" hangingPunct="0"/>
            <a:r>
              <a:rPr lang="ru-RU" sz="1400"/>
              <a:t>профессиональной ориентации и </a:t>
            </a:r>
          </a:p>
          <a:p>
            <a:pPr algn="ctr" eaLnBrk="0" hangingPunct="0"/>
            <a:r>
              <a:rPr lang="ru-RU" sz="1400"/>
              <a:t>профессиональной подготовки,</a:t>
            </a:r>
          </a:p>
          <a:p>
            <a:pPr algn="ctr" eaLnBrk="0" hangingPunct="0"/>
            <a:r>
              <a:rPr lang="ru-RU" sz="1400"/>
              <a:t> направленной на приобретение</a:t>
            </a:r>
          </a:p>
          <a:p>
            <a:pPr algn="ctr" eaLnBrk="0" hangingPunct="0"/>
            <a:r>
              <a:rPr lang="ru-RU" sz="1400"/>
              <a:t>востребованных навыков </a:t>
            </a:r>
          </a:p>
        </p:txBody>
      </p:sp>
      <p:sp>
        <p:nvSpPr>
          <p:cNvPr id="16391" name="AutoShape 9"/>
          <p:cNvSpPr>
            <a:spLocks noChangeArrowheads="1"/>
          </p:cNvSpPr>
          <p:nvPr/>
        </p:nvSpPr>
        <p:spPr bwMode="auto">
          <a:xfrm>
            <a:off x="8377238" y="1008063"/>
            <a:ext cx="3111500" cy="1387475"/>
          </a:xfrm>
          <a:prstGeom prst="roundRect">
            <a:avLst>
              <a:gd name="adj" fmla="val 16667"/>
            </a:avLst>
          </a:prstGeom>
          <a:solidFill>
            <a:srgbClr val="99CCFF"/>
          </a:solidFill>
          <a:ln w="9525">
            <a:solidFill>
              <a:schemeClr val="tx1"/>
            </a:solidFill>
            <a:round/>
            <a:headEnd/>
            <a:tailEnd/>
          </a:ln>
        </p:spPr>
        <p:txBody>
          <a:bodyPr wrap="none" anchor="ctr"/>
          <a:lstStyle/>
          <a:p>
            <a:pPr algn="ctr" eaLnBrk="0" hangingPunct="0"/>
            <a:r>
              <a:rPr lang="ru-RU" sz="1600"/>
              <a:t>Помощь в формировании и </a:t>
            </a:r>
          </a:p>
          <a:p>
            <a:pPr algn="ctr" eaLnBrk="0" hangingPunct="0"/>
            <a:r>
              <a:rPr lang="ru-RU" sz="1600"/>
              <a:t>развитии</a:t>
            </a:r>
          </a:p>
          <a:p>
            <a:pPr algn="ctr" eaLnBrk="0" hangingPunct="0"/>
            <a:r>
              <a:rPr lang="ru-RU" sz="1600"/>
              <a:t>  карьерных траекторий </a:t>
            </a:r>
          </a:p>
          <a:p>
            <a:pPr algn="ctr" eaLnBrk="0" hangingPunct="0"/>
            <a:r>
              <a:rPr lang="ru-RU" sz="1600"/>
              <a:t>молодежи</a:t>
            </a:r>
          </a:p>
        </p:txBody>
      </p:sp>
      <p:sp>
        <p:nvSpPr>
          <p:cNvPr id="16392" name="AutoShape 10"/>
          <p:cNvSpPr>
            <a:spLocks noChangeArrowheads="1"/>
          </p:cNvSpPr>
          <p:nvPr/>
        </p:nvSpPr>
        <p:spPr bwMode="auto">
          <a:xfrm>
            <a:off x="1385888" y="4683125"/>
            <a:ext cx="5041900" cy="1395413"/>
          </a:xfrm>
          <a:prstGeom prst="roundRect">
            <a:avLst>
              <a:gd name="adj" fmla="val 16667"/>
            </a:avLst>
          </a:prstGeom>
          <a:solidFill>
            <a:srgbClr val="99CCFF"/>
          </a:solidFill>
          <a:ln w="9525">
            <a:solidFill>
              <a:schemeClr val="tx1"/>
            </a:solidFill>
            <a:round/>
            <a:headEnd/>
            <a:tailEnd/>
          </a:ln>
        </p:spPr>
        <p:txBody>
          <a:bodyPr wrap="none" anchor="ctr"/>
          <a:lstStyle/>
          <a:p>
            <a:pPr algn="ctr" eaLnBrk="0" hangingPunct="0"/>
            <a:r>
              <a:rPr lang="ru-RU" sz="1400"/>
              <a:t>Создание условий для </a:t>
            </a:r>
          </a:p>
          <a:p>
            <a:pPr algn="ctr" eaLnBrk="0" hangingPunct="0"/>
            <a:r>
              <a:rPr lang="ru-RU" sz="1400"/>
              <a:t>реализации молодыми</a:t>
            </a:r>
          </a:p>
          <a:p>
            <a:pPr algn="ctr" eaLnBrk="0" hangingPunct="0"/>
            <a:r>
              <a:rPr lang="ru-RU" sz="1400"/>
              <a:t> работниками своего профессионального </a:t>
            </a:r>
          </a:p>
          <a:p>
            <a:pPr algn="ctr" eaLnBrk="0" hangingPunct="0"/>
            <a:r>
              <a:rPr lang="ru-RU" sz="1400"/>
              <a:t>потенциала, социального становления, </a:t>
            </a:r>
          </a:p>
          <a:p>
            <a:pPr algn="ctr" eaLnBrk="0" hangingPunct="0"/>
            <a:r>
              <a:rPr lang="ru-RU" sz="1400"/>
              <a:t>самореализации и участия молодежи</a:t>
            </a:r>
          </a:p>
          <a:p>
            <a:pPr algn="ctr" eaLnBrk="0" hangingPunct="0"/>
            <a:r>
              <a:rPr lang="ru-RU" sz="1400"/>
              <a:t> в общественной и профессиональной деятельности</a:t>
            </a:r>
          </a:p>
        </p:txBody>
      </p:sp>
      <p:sp>
        <p:nvSpPr>
          <p:cNvPr id="16393" name="AutoShape 12"/>
          <p:cNvSpPr>
            <a:spLocks noChangeArrowheads="1"/>
          </p:cNvSpPr>
          <p:nvPr/>
        </p:nvSpPr>
        <p:spPr bwMode="auto">
          <a:xfrm>
            <a:off x="7380288" y="4608513"/>
            <a:ext cx="4370387" cy="1579562"/>
          </a:xfrm>
          <a:prstGeom prst="roundRect">
            <a:avLst>
              <a:gd name="adj" fmla="val 16667"/>
            </a:avLst>
          </a:prstGeom>
          <a:solidFill>
            <a:srgbClr val="99CCFF"/>
          </a:solidFill>
          <a:ln w="9525">
            <a:solidFill>
              <a:schemeClr val="tx1"/>
            </a:solidFill>
            <a:round/>
            <a:headEnd/>
            <a:tailEnd/>
          </a:ln>
        </p:spPr>
        <p:txBody>
          <a:bodyPr wrap="none" anchor="ctr"/>
          <a:lstStyle/>
          <a:p>
            <a:pPr algn="ctr" eaLnBrk="0" hangingPunct="0"/>
            <a:r>
              <a:rPr lang="ru-RU" sz="1400"/>
              <a:t>Профессиональное воспитание и </a:t>
            </a:r>
          </a:p>
          <a:p>
            <a:pPr algn="ctr" eaLnBrk="0" hangingPunct="0"/>
            <a:r>
              <a:rPr lang="ru-RU" sz="1400"/>
              <a:t>образование молодежи, </a:t>
            </a:r>
          </a:p>
          <a:p>
            <a:pPr algn="ctr" eaLnBrk="0" hangingPunct="0"/>
            <a:r>
              <a:rPr lang="ru-RU" sz="1400"/>
              <a:t>адаптация работающей молодежи </a:t>
            </a:r>
          </a:p>
          <a:p>
            <a:pPr algn="ctr" eaLnBrk="0" hangingPunct="0"/>
            <a:r>
              <a:rPr lang="ru-RU" sz="1400"/>
              <a:t>на производстве,  </a:t>
            </a:r>
          </a:p>
          <a:p>
            <a:pPr algn="ctr" eaLnBrk="0" hangingPunct="0"/>
            <a:r>
              <a:rPr lang="ru-RU" sz="1400"/>
              <a:t>создание условий для полноценной</a:t>
            </a:r>
          </a:p>
          <a:p>
            <a:pPr algn="ctr" eaLnBrk="0" hangingPunct="0"/>
            <a:r>
              <a:rPr lang="ru-RU" sz="1400"/>
              <a:t> профессиональной самореализации</a:t>
            </a:r>
          </a:p>
          <a:p>
            <a:pPr algn="ctr" eaLnBrk="0" hangingPunct="0"/>
            <a:endParaRPr lang="ru-RU" sz="1400"/>
          </a:p>
        </p:txBody>
      </p:sp>
      <p:sp>
        <p:nvSpPr>
          <p:cNvPr id="16394" name="AutoShape 13"/>
          <p:cNvSpPr>
            <a:spLocks noChangeArrowheads="1"/>
          </p:cNvSpPr>
          <p:nvPr/>
        </p:nvSpPr>
        <p:spPr bwMode="auto">
          <a:xfrm>
            <a:off x="5016500" y="2662238"/>
            <a:ext cx="2652713" cy="1555750"/>
          </a:xfrm>
          <a:prstGeom prst="roundRect">
            <a:avLst>
              <a:gd name="adj" fmla="val 16667"/>
            </a:avLst>
          </a:prstGeom>
          <a:solidFill>
            <a:srgbClr val="F5B487"/>
          </a:solidFill>
          <a:ln w="9525">
            <a:solidFill>
              <a:schemeClr val="tx1"/>
            </a:solidFill>
            <a:round/>
            <a:headEnd/>
            <a:tailEnd/>
          </a:ln>
        </p:spPr>
        <p:txBody>
          <a:bodyPr wrap="none" anchor="ctr"/>
          <a:lstStyle/>
          <a:p>
            <a:pPr algn="ctr" eaLnBrk="0" hangingPunct="0"/>
            <a:r>
              <a:rPr lang="ru-RU" sz="4000" b="1">
                <a:latin typeface="Times New Roman" pitchFamily="18" charset="0"/>
              </a:rPr>
              <a:t>ЗАДАЧИ</a:t>
            </a:r>
          </a:p>
        </p:txBody>
      </p:sp>
      <p:sp>
        <p:nvSpPr>
          <p:cNvPr id="16395" name="AutoShape 14"/>
          <p:cNvSpPr>
            <a:spLocks noChangeArrowheads="1"/>
          </p:cNvSpPr>
          <p:nvPr/>
        </p:nvSpPr>
        <p:spPr bwMode="auto">
          <a:xfrm>
            <a:off x="1250950" y="2819400"/>
            <a:ext cx="3152775" cy="1371600"/>
          </a:xfrm>
          <a:prstGeom prst="roundRect">
            <a:avLst>
              <a:gd name="adj" fmla="val 16667"/>
            </a:avLst>
          </a:prstGeom>
          <a:solidFill>
            <a:srgbClr val="99CCFF"/>
          </a:solidFill>
          <a:ln w="9525">
            <a:solidFill>
              <a:schemeClr val="tx1"/>
            </a:solidFill>
            <a:round/>
            <a:headEnd/>
            <a:tailEnd/>
          </a:ln>
        </p:spPr>
        <p:txBody>
          <a:bodyPr wrap="none" anchor="ctr"/>
          <a:lstStyle/>
          <a:p>
            <a:pPr algn="ctr" eaLnBrk="0" hangingPunct="0"/>
            <a:endParaRPr lang="ru-RU" sz="1400"/>
          </a:p>
          <a:p>
            <a:pPr algn="ctr" eaLnBrk="0" hangingPunct="0"/>
            <a:r>
              <a:rPr lang="ru-RU" sz="1400"/>
              <a:t>Реализация инновационного</a:t>
            </a:r>
          </a:p>
          <a:p>
            <a:pPr algn="ctr" eaLnBrk="0" hangingPunct="0"/>
            <a:r>
              <a:rPr lang="ru-RU" sz="1400"/>
              <a:t>потенциала молодежи </a:t>
            </a:r>
          </a:p>
          <a:p>
            <a:pPr algn="ctr" eaLnBrk="0" hangingPunct="0"/>
            <a:r>
              <a:rPr lang="ru-RU" sz="1400"/>
              <a:t>в интересах развития производства </a:t>
            </a:r>
          </a:p>
          <a:p>
            <a:pPr algn="ctr" eaLnBrk="0" hangingPunct="0"/>
            <a:r>
              <a:rPr lang="ru-RU" sz="1400"/>
              <a:t> и ее профессионального и</a:t>
            </a:r>
          </a:p>
          <a:p>
            <a:pPr algn="ctr" eaLnBrk="0" hangingPunct="0"/>
            <a:r>
              <a:rPr lang="ru-RU" sz="1400"/>
              <a:t>личностного развития  </a:t>
            </a:r>
          </a:p>
          <a:p>
            <a:pPr algn="ctr" eaLnBrk="0" hangingPunct="0"/>
            <a:endParaRPr lang="ru-RU" sz="1400"/>
          </a:p>
        </p:txBody>
      </p:sp>
      <p:sp>
        <p:nvSpPr>
          <p:cNvPr id="16396" name="AutoShape 15"/>
          <p:cNvSpPr>
            <a:spLocks noChangeArrowheads="1"/>
          </p:cNvSpPr>
          <p:nvPr/>
        </p:nvSpPr>
        <p:spPr bwMode="auto">
          <a:xfrm>
            <a:off x="8228013" y="2886075"/>
            <a:ext cx="3370262" cy="1350963"/>
          </a:xfrm>
          <a:prstGeom prst="roundRect">
            <a:avLst>
              <a:gd name="adj" fmla="val 16667"/>
            </a:avLst>
          </a:prstGeom>
          <a:solidFill>
            <a:srgbClr val="99CCFF"/>
          </a:solidFill>
          <a:ln w="9525">
            <a:solidFill>
              <a:schemeClr val="tx1"/>
            </a:solidFill>
            <a:round/>
            <a:headEnd/>
            <a:tailEnd/>
          </a:ln>
        </p:spPr>
        <p:txBody>
          <a:bodyPr wrap="none" anchor="ctr"/>
          <a:lstStyle/>
          <a:p>
            <a:pPr algn="ctr" eaLnBrk="0" hangingPunct="0"/>
            <a:r>
              <a:rPr lang="ru-RU" sz="1400"/>
              <a:t>Поддержание условий </a:t>
            </a:r>
          </a:p>
          <a:p>
            <a:pPr algn="ctr" eaLnBrk="0" hangingPunct="0"/>
            <a:r>
              <a:rPr lang="ru-RU" sz="1400"/>
              <a:t>для развития профессиональных</a:t>
            </a:r>
          </a:p>
          <a:p>
            <a:pPr algn="ctr" eaLnBrk="0" hangingPunct="0"/>
            <a:r>
              <a:rPr lang="ru-RU" sz="1400"/>
              <a:t>корпоративных компетенций и</a:t>
            </a:r>
          </a:p>
          <a:p>
            <a:pPr algn="ctr" eaLnBrk="0" hangingPunct="0"/>
            <a:r>
              <a:rPr lang="ru-RU" sz="1400"/>
              <a:t> карьерного </a:t>
            </a:r>
          </a:p>
          <a:p>
            <a:pPr algn="ctr" eaLnBrk="0" hangingPunct="0"/>
            <a:r>
              <a:rPr lang="ru-RU" sz="1400"/>
              <a:t>продвижения молодежи в компании </a:t>
            </a:r>
          </a:p>
        </p:txBody>
      </p:sp>
      <p:sp>
        <p:nvSpPr>
          <p:cNvPr id="16397" name="Line 16"/>
          <p:cNvSpPr>
            <a:spLocks noChangeShapeType="1"/>
          </p:cNvSpPr>
          <p:nvPr/>
        </p:nvSpPr>
        <p:spPr bwMode="auto">
          <a:xfrm flipH="1" flipV="1">
            <a:off x="6294438" y="1976438"/>
            <a:ext cx="26987" cy="706437"/>
          </a:xfrm>
          <a:prstGeom prst="line">
            <a:avLst/>
          </a:prstGeom>
          <a:noFill/>
          <a:ln w="9525">
            <a:solidFill>
              <a:schemeClr val="tx1"/>
            </a:solidFill>
            <a:round/>
            <a:headEnd/>
            <a:tailEnd type="triangle" w="med" len="med"/>
          </a:ln>
        </p:spPr>
        <p:txBody>
          <a:bodyPr/>
          <a:lstStyle/>
          <a:p>
            <a:endParaRPr lang="ru-RU"/>
          </a:p>
        </p:txBody>
      </p:sp>
      <p:sp>
        <p:nvSpPr>
          <p:cNvPr id="16398" name="Line 17"/>
          <p:cNvSpPr>
            <a:spLocks noChangeShapeType="1"/>
          </p:cNvSpPr>
          <p:nvPr/>
        </p:nvSpPr>
        <p:spPr bwMode="auto">
          <a:xfrm flipH="1" flipV="1">
            <a:off x="4211638" y="2111375"/>
            <a:ext cx="876300" cy="631825"/>
          </a:xfrm>
          <a:prstGeom prst="line">
            <a:avLst/>
          </a:prstGeom>
          <a:noFill/>
          <a:ln w="9525">
            <a:solidFill>
              <a:schemeClr val="tx1"/>
            </a:solidFill>
            <a:round/>
            <a:headEnd/>
            <a:tailEnd type="triangle" w="med" len="med"/>
          </a:ln>
        </p:spPr>
        <p:txBody>
          <a:bodyPr/>
          <a:lstStyle/>
          <a:p>
            <a:endParaRPr lang="ru-RU"/>
          </a:p>
        </p:txBody>
      </p:sp>
      <p:sp>
        <p:nvSpPr>
          <p:cNvPr id="16399" name="Line 18"/>
          <p:cNvSpPr>
            <a:spLocks noChangeShapeType="1"/>
          </p:cNvSpPr>
          <p:nvPr/>
        </p:nvSpPr>
        <p:spPr bwMode="auto">
          <a:xfrm flipV="1">
            <a:off x="7572375" y="2254250"/>
            <a:ext cx="811213" cy="488950"/>
          </a:xfrm>
          <a:prstGeom prst="line">
            <a:avLst/>
          </a:prstGeom>
          <a:noFill/>
          <a:ln w="9525">
            <a:solidFill>
              <a:schemeClr val="tx1"/>
            </a:solidFill>
            <a:round/>
            <a:headEnd/>
            <a:tailEnd type="triangle" w="med" len="med"/>
          </a:ln>
        </p:spPr>
        <p:txBody>
          <a:bodyPr/>
          <a:lstStyle/>
          <a:p>
            <a:endParaRPr lang="ru-RU"/>
          </a:p>
        </p:txBody>
      </p:sp>
      <p:sp>
        <p:nvSpPr>
          <p:cNvPr id="16400" name="Line 19"/>
          <p:cNvSpPr>
            <a:spLocks noChangeShapeType="1"/>
          </p:cNvSpPr>
          <p:nvPr/>
        </p:nvSpPr>
        <p:spPr bwMode="auto">
          <a:xfrm>
            <a:off x="7662863" y="3438525"/>
            <a:ext cx="541337" cy="52388"/>
          </a:xfrm>
          <a:prstGeom prst="line">
            <a:avLst/>
          </a:prstGeom>
          <a:noFill/>
          <a:ln w="9525">
            <a:solidFill>
              <a:schemeClr val="tx1"/>
            </a:solidFill>
            <a:round/>
            <a:headEnd/>
            <a:tailEnd type="triangle" w="med" len="med"/>
          </a:ln>
        </p:spPr>
        <p:txBody>
          <a:bodyPr/>
          <a:lstStyle/>
          <a:p>
            <a:endParaRPr lang="ru-RU"/>
          </a:p>
        </p:txBody>
      </p:sp>
      <p:sp>
        <p:nvSpPr>
          <p:cNvPr id="16401" name="Line 20"/>
          <p:cNvSpPr>
            <a:spLocks noChangeShapeType="1"/>
          </p:cNvSpPr>
          <p:nvPr/>
        </p:nvSpPr>
        <p:spPr bwMode="auto">
          <a:xfrm flipH="1">
            <a:off x="4391025" y="3438525"/>
            <a:ext cx="630238" cy="12700"/>
          </a:xfrm>
          <a:prstGeom prst="line">
            <a:avLst/>
          </a:prstGeom>
          <a:noFill/>
          <a:ln w="9525">
            <a:solidFill>
              <a:schemeClr val="tx1"/>
            </a:solidFill>
            <a:round/>
            <a:headEnd/>
            <a:tailEnd type="triangle" w="med" len="med"/>
          </a:ln>
        </p:spPr>
        <p:txBody>
          <a:bodyPr/>
          <a:lstStyle/>
          <a:p>
            <a:endParaRPr lang="ru-RU"/>
          </a:p>
        </p:txBody>
      </p:sp>
      <p:sp>
        <p:nvSpPr>
          <p:cNvPr id="16402" name="Line 21"/>
          <p:cNvSpPr>
            <a:spLocks noChangeShapeType="1"/>
          </p:cNvSpPr>
          <p:nvPr/>
        </p:nvSpPr>
        <p:spPr bwMode="auto">
          <a:xfrm flipH="1">
            <a:off x="4610100" y="4237038"/>
            <a:ext cx="1365250" cy="438150"/>
          </a:xfrm>
          <a:prstGeom prst="line">
            <a:avLst/>
          </a:prstGeom>
          <a:noFill/>
          <a:ln w="9525">
            <a:solidFill>
              <a:schemeClr val="tx1"/>
            </a:solidFill>
            <a:round/>
            <a:headEnd/>
            <a:tailEnd type="triangle" w="med" len="med"/>
          </a:ln>
        </p:spPr>
        <p:txBody>
          <a:bodyPr/>
          <a:lstStyle/>
          <a:p>
            <a:endParaRPr lang="ru-RU"/>
          </a:p>
        </p:txBody>
      </p:sp>
      <p:sp>
        <p:nvSpPr>
          <p:cNvPr id="16403" name="Line 22"/>
          <p:cNvSpPr>
            <a:spLocks noChangeShapeType="1"/>
          </p:cNvSpPr>
          <p:nvPr/>
        </p:nvSpPr>
        <p:spPr bwMode="auto">
          <a:xfrm>
            <a:off x="7134225" y="4211638"/>
            <a:ext cx="1674813" cy="398462"/>
          </a:xfrm>
          <a:prstGeom prst="line">
            <a:avLst/>
          </a:prstGeom>
          <a:noFill/>
          <a:ln w="9525">
            <a:solidFill>
              <a:schemeClr val="tx1"/>
            </a:solidFill>
            <a:round/>
            <a:headEnd/>
            <a:tailEnd type="triangle" w="med" len="med"/>
          </a:ln>
        </p:spPr>
        <p:txBody>
          <a:bodyPr/>
          <a:lstStyle/>
          <a:p>
            <a:endParaRPr lang="ru-RU"/>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AutoShape 2"/>
          <p:cNvSpPr>
            <a:spLocks noChangeArrowheads="1"/>
          </p:cNvSpPr>
          <p:nvPr/>
        </p:nvSpPr>
        <p:spPr bwMode="auto">
          <a:xfrm>
            <a:off x="1333500" y="114300"/>
            <a:ext cx="10515600" cy="457200"/>
          </a:xfrm>
          <a:prstGeom prst="roundRect">
            <a:avLst>
              <a:gd name="adj" fmla="val 16667"/>
            </a:avLst>
          </a:prstGeom>
          <a:solidFill>
            <a:srgbClr val="FBE2D1"/>
          </a:solidFill>
          <a:ln w="9525">
            <a:solidFill>
              <a:schemeClr val="tx1"/>
            </a:solidFill>
            <a:round/>
            <a:headEnd/>
            <a:tailEnd/>
          </a:ln>
        </p:spPr>
        <p:txBody>
          <a:bodyPr wrap="none" anchor="ctr"/>
          <a:lstStyle/>
          <a:p>
            <a:pPr algn="ctr"/>
            <a:r>
              <a:rPr lang="ru-RU" sz="1000" b="1">
                <a:solidFill>
                  <a:schemeClr val="hlink"/>
                </a:solidFill>
              </a:rPr>
              <a:t>Участие в творческой и конкурсной студенческой жизни, поддержка проектов направленных на профессиональное самоопределение молодого поколения, </a:t>
            </a:r>
          </a:p>
          <a:p>
            <a:pPr algn="ctr"/>
            <a:r>
              <a:rPr lang="ru-RU" sz="1000" b="1">
                <a:solidFill>
                  <a:schemeClr val="hlink"/>
                </a:solidFill>
              </a:rPr>
              <a:t>проектов популяризующих ОАО ХБК «Шуйские ситцы»,  и работу профессиональной команды.</a:t>
            </a:r>
          </a:p>
        </p:txBody>
      </p:sp>
      <p:sp>
        <p:nvSpPr>
          <p:cNvPr id="6" name="Прямоугольник 5"/>
          <p:cNvSpPr/>
          <p:nvPr/>
        </p:nvSpPr>
        <p:spPr>
          <a:xfrm>
            <a:off x="0" y="0"/>
            <a:ext cx="1065213" cy="6858000"/>
          </a:xfrm>
          <a:prstGeom prst="rect">
            <a:avLst/>
          </a:prstGeom>
          <a:solidFill>
            <a:srgbClr val="6C6C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4035" name="Заголовок 1"/>
          <p:cNvSpPr txBox="1">
            <a:spLocks/>
          </p:cNvSpPr>
          <p:nvPr/>
        </p:nvSpPr>
        <p:spPr bwMode="auto">
          <a:xfrm rot="-5400000">
            <a:off x="-1193006" y="4253706"/>
            <a:ext cx="3525838" cy="631825"/>
          </a:xfrm>
          <a:prstGeom prst="rect">
            <a:avLst/>
          </a:prstGeom>
          <a:noFill/>
          <a:ln w="9525">
            <a:noFill/>
            <a:miter lim="800000"/>
            <a:headEnd/>
            <a:tailEnd/>
          </a:ln>
        </p:spPr>
        <p:txBody>
          <a:bodyPr anchor="ctr"/>
          <a:lstStyle/>
          <a:p>
            <a:pPr algn="ctr"/>
            <a:r>
              <a:rPr lang="ru-RU" sz="1200" b="1">
                <a:solidFill>
                  <a:schemeClr val="bg1"/>
                </a:solidFill>
              </a:rPr>
              <a:t>Профессиональное развитие молодежи</a:t>
            </a:r>
          </a:p>
          <a:p>
            <a:pPr algn="ctr"/>
            <a:r>
              <a:rPr lang="ru-RU" sz="1200" b="1">
                <a:solidFill>
                  <a:schemeClr val="bg1"/>
                </a:solidFill>
              </a:rPr>
              <a:t> </a:t>
            </a:r>
            <a:r>
              <a:rPr lang="ru-RU" sz="1200" b="1">
                <a:solidFill>
                  <a:srgbClr val="F5B487"/>
                </a:solidFill>
              </a:rPr>
              <a:t>работа с обучающимися СПО и ВПО</a:t>
            </a:r>
          </a:p>
          <a:p>
            <a:pPr algn="ctr">
              <a:lnSpc>
                <a:spcPct val="90000"/>
              </a:lnSpc>
            </a:pPr>
            <a:endParaRPr lang="ru-RU" sz="1200" b="1">
              <a:solidFill>
                <a:schemeClr val="bg1"/>
              </a:solidFill>
              <a:latin typeface="Tahoma" pitchFamily="34" charset="0"/>
              <a:cs typeface="Tahoma" pitchFamily="34" charset="0"/>
            </a:endParaRPr>
          </a:p>
        </p:txBody>
      </p:sp>
      <p:pic>
        <p:nvPicPr>
          <p:cNvPr id="44036" name="Рисунок 10"/>
          <p:cNvPicPr>
            <a:picLocks noChangeAspect="1"/>
          </p:cNvPicPr>
          <p:nvPr/>
        </p:nvPicPr>
        <p:blipFill>
          <a:blip r:embed="rId2"/>
          <a:srcRect/>
          <a:stretch>
            <a:fillRect/>
          </a:stretch>
        </p:blipFill>
        <p:spPr bwMode="auto">
          <a:xfrm>
            <a:off x="255588" y="247650"/>
            <a:ext cx="630237" cy="2336800"/>
          </a:xfrm>
          <a:prstGeom prst="rect">
            <a:avLst/>
          </a:prstGeom>
          <a:noFill/>
          <a:ln w="9525">
            <a:noFill/>
            <a:miter lim="800000"/>
            <a:headEnd/>
            <a:tailEnd/>
          </a:ln>
        </p:spPr>
      </p:pic>
      <p:sp>
        <p:nvSpPr>
          <p:cNvPr id="44037" name="Rectangle 14"/>
          <p:cNvSpPr>
            <a:spLocks noChangeArrowheads="1"/>
          </p:cNvSpPr>
          <p:nvPr/>
        </p:nvSpPr>
        <p:spPr bwMode="auto">
          <a:xfrm>
            <a:off x="1433513" y="615950"/>
            <a:ext cx="10260012" cy="549275"/>
          </a:xfrm>
          <a:prstGeom prst="rect">
            <a:avLst/>
          </a:prstGeom>
          <a:solidFill>
            <a:srgbClr val="FFFFFF"/>
          </a:solidFill>
          <a:ln w="9525">
            <a:noFill/>
            <a:miter lim="800000"/>
            <a:headEnd/>
            <a:tailEnd/>
          </a:ln>
        </p:spPr>
        <p:txBody>
          <a:bodyPr anchor="ctr">
            <a:spAutoFit/>
          </a:bodyPr>
          <a:lstStyle/>
          <a:p>
            <a:r>
              <a:rPr lang="ru-RU" sz="1000" b="1">
                <a:solidFill>
                  <a:schemeClr val="hlink"/>
                </a:solidFill>
              </a:rPr>
              <a:t>Всероссийские соревнования по легкой атлетике </a:t>
            </a:r>
            <a:r>
              <a:rPr lang="ru-RU" sz="1000" b="1" u="sng">
                <a:solidFill>
                  <a:schemeClr val="hlink"/>
                </a:solidFill>
                <a:hlinkClick r:id="rId3"/>
                <a:hlinkMouseOver r:id="rId4"/>
              </a:rPr>
              <a:t>«Текстильный край»</a:t>
            </a:r>
            <a:r>
              <a:rPr lang="ru-RU" sz="1000" b="1">
                <a:solidFill>
                  <a:schemeClr val="hlink"/>
                </a:solidFill>
              </a:rPr>
              <a:t> Компания </a:t>
            </a:r>
            <a:r>
              <a:rPr lang="ru-RU" sz="1000" b="1">
                <a:solidFill>
                  <a:schemeClr val="hlink"/>
                </a:solidFill>
                <a:hlinkClick r:id="rId5"/>
                <a:hlinkMouseOver r:id="rId4"/>
              </a:rPr>
              <a:t>«Шуйские ситцы»</a:t>
            </a:r>
            <a:r>
              <a:rPr lang="ru-RU" sz="1000" b="1">
                <a:solidFill>
                  <a:schemeClr val="hlink"/>
                </a:solidFill>
              </a:rPr>
              <a:t> - партнер «Текстильного края» - предоставила призы за 1 места во всех дисциплинах. Представители компании создавали настроение праздника, провели беспроигрышную лотерею со спортивно-текстильной викториной. Студия моды </a:t>
            </a:r>
            <a:r>
              <a:rPr lang="ru-RU" sz="1000" b="1">
                <a:solidFill>
                  <a:schemeClr val="hlink"/>
                </a:solidFill>
                <a:hlinkClick r:id="rId6"/>
                <a:hlinkMouseOver r:id="rId4"/>
              </a:rPr>
              <a:t>«Театр образа»</a:t>
            </a:r>
            <a:r>
              <a:rPr lang="ru-RU" sz="1000" b="1">
                <a:solidFill>
                  <a:schemeClr val="hlink"/>
                </a:solidFill>
              </a:rPr>
              <a:t> - амбассадор бренда - с коллекцией «Живая старина» украсили церемонию открытия. </a:t>
            </a:r>
          </a:p>
        </p:txBody>
      </p:sp>
      <p:pic>
        <p:nvPicPr>
          <p:cNvPr id="44038" name="Picture 16" descr="gQtXrFqzZkU"/>
          <p:cNvPicPr>
            <a:picLocks noChangeAspect="1" noChangeArrowheads="1"/>
          </p:cNvPicPr>
          <p:nvPr/>
        </p:nvPicPr>
        <p:blipFill>
          <a:blip r:embed="rId7"/>
          <a:srcRect l="15405"/>
          <a:stretch>
            <a:fillRect/>
          </a:stretch>
        </p:blipFill>
        <p:spPr bwMode="auto">
          <a:xfrm>
            <a:off x="1190625" y="1196975"/>
            <a:ext cx="4027488" cy="3181350"/>
          </a:xfrm>
          <a:prstGeom prst="rect">
            <a:avLst/>
          </a:prstGeom>
          <a:noFill/>
          <a:ln w="38100">
            <a:solidFill>
              <a:schemeClr val="accent2"/>
            </a:solidFill>
            <a:miter lim="800000"/>
            <a:headEnd/>
            <a:tailEnd/>
          </a:ln>
        </p:spPr>
      </p:pic>
      <p:pic>
        <p:nvPicPr>
          <p:cNvPr id="44039" name="Picture 18" descr="ZnJ5CzRXhiM"/>
          <p:cNvPicPr>
            <a:picLocks noChangeAspect="1" noChangeArrowheads="1"/>
          </p:cNvPicPr>
          <p:nvPr/>
        </p:nvPicPr>
        <p:blipFill>
          <a:blip r:embed="rId8"/>
          <a:srcRect/>
          <a:stretch>
            <a:fillRect/>
          </a:stretch>
        </p:blipFill>
        <p:spPr bwMode="auto">
          <a:xfrm>
            <a:off x="6924675" y="1169988"/>
            <a:ext cx="4800600" cy="3205162"/>
          </a:xfrm>
          <a:prstGeom prst="rect">
            <a:avLst/>
          </a:prstGeom>
          <a:noFill/>
          <a:ln w="38100">
            <a:solidFill>
              <a:schemeClr val="accent2"/>
            </a:solidFill>
            <a:miter lim="800000"/>
            <a:headEnd/>
            <a:tailEnd/>
          </a:ln>
        </p:spPr>
      </p:pic>
      <p:pic>
        <p:nvPicPr>
          <p:cNvPr id="44040" name="Picture 20" descr="JE0epa1LfcM"/>
          <p:cNvPicPr>
            <a:picLocks noChangeAspect="1" noChangeArrowheads="1"/>
          </p:cNvPicPr>
          <p:nvPr/>
        </p:nvPicPr>
        <p:blipFill>
          <a:blip r:embed="rId9"/>
          <a:srcRect/>
          <a:stretch>
            <a:fillRect/>
          </a:stretch>
        </p:blipFill>
        <p:spPr bwMode="auto">
          <a:xfrm>
            <a:off x="3629025" y="3944938"/>
            <a:ext cx="3981450" cy="2762250"/>
          </a:xfrm>
          <a:prstGeom prst="rect">
            <a:avLst/>
          </a:prstGeom>
          <a:noFill/>
          <a:ln w="38100">
            <a:solidFill>
              <a:schemeClr val="accent2"/>
            </a:solid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7" descr="горошек"/>
          <p:cNvPicPr>
            <a:picLocks noChangeAspect="1" noChangeArrowheads="1"/>
          </p:cNvPicPr>
          <p:nvPr/>
        </p:nvPicPr>
        <p:blipFill>
          <a:blip r:embed="rId2"/>
          <a:srcRect/>
          <a:stretch>
            <a:fillRect/>
          </a:stretch>
        </p:blipFill>
        <p:spPr bwMode="auto">
          <a:xfrm>
            <a:off x="1063625" y="0"/>
            <a:ext cx="11128375" cy="6858000"/>
          </a:xfrm>
          <a:prstGeom prst="rect">
            <a:avLst/>
          </a:prstGeom>
          <a:noFill/>
          <a:ln w="9525">
            <a:noFill/>
            <a:miter lim="800000"/>
            <a:headEnd/>
            <a:tailEnd/>
          </a:ln>
        </p:spPr>
      </p:pic>
      <p:pic>
        <p:nvPicPr>
          <p:cNvPr id="45058" name="Picture 14" descr="nnyat4bUnJU"/>
          <p:cNvPicPr>
            <a:picLocks noChangeAspect="1" noChangeArrowheads="1"/>
          </p:cNvPicPr>
          <p:nvPr/>
        </p:nvPicPr>
        <p:blipFill>
          <a:blip r:embed="rId3"/>
          <a:srcRect/>
          <a:stretch>
            <a:fillRect/>
          </a:stretch>
        </p:blipFill>
        <p:spPr bwMode="auto">
          <a:xfrm>
            <a:off x="1222375" y="1651000"/>
            <a:ext cx="4864100" cy="3648075"/>
          </a:xfrm>
          <a:prstGeom prst="rect">
            <a:avLst/>
          </a:prstGeom>
          <a:noFill/>
          <a:ln w="38100">
            <a:solidFill>
              <a:schemeClr val="accent2"/>
            </a:solidFill>
            <a:miter lim="800000"/>
            <a:headEnd/>
            <a:tailEnd/>
          </a:ln>
        </p:spPr>
      </p:pic>
      <p:pic>
        <p:nvPicPr>
          <p:cNvPr id="45059" name="Picture 16" descr="rWbqM2agLys"/>
          <p:cNvPicPr>
            <a:picLocks noChangeAspect="1" noChangeArrowheads="1"/>
          </p:cNvPicPr>
          <p:nvPr/>
        </p:nvPicPr>
        <p:blipFill>
          <a:blip r:embed="rId4"/>
          <a:srcRect/>
          <a:stretch>
            <a:fillRect/>
          </a:stretch>
        </p:blipFill>
        <p:spPr bwMode="auto">
          <a:xfrm>
            <a:off x="7442200" y="1373188"/>
            <a:ext cx="4581525" cy="3910012"/>
          </a:xfrm>
          <a:prstGeom prst="rect">
            <a:avLst/>
          </a:prstGeom>
          <a:noFill/>
          <a:ln w="38100">
            <a:solidFill>
              <a:schemeClr val="accent2"/>
            </a:solidFill>
            <a:miter lim="800000"/>
            <a:headEnd/>
            <a:tailEnd/>
          </a:ln>
        </p:spPr>
      </p:pic>
      <p:sp>
        <p:nvSpPr>
          <p:cNvPr id="6" name="Прямоугольник 5"/>
          <p:cNvSpPr/>
          <p:nvPr/>
        </p:nvSpPr>
        <p:spPr>
          <a:xfrm>
            <a:off x="0" y="0"/>
            <a:ext cx="1065213" cy="6858000"/>
          </a:xfrm>
          <a:prstGeom prst="rect">
            <a:avLst/>
          </a:prstGeom>
          <a:solidFill>
            <a:srgbClr val="6C6C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5061" name="Заголовок 1"/>
          <p:cNvSpPr txBox="1">
            <a:spLocks/>
          </p:cNvSpPr>
          <p:nvPr/>
        </p:nvSpPr>
        <p:spPr bwMode="auto">
          <a:xfrm rot="-5400000">
            <a:off x="-1142206" y="4355306"/>
            <a:ext cx="3525838" cy="631825"/>
          </a:xfrm>
          <a:prstGeom prst="rect">
            <a:avLst/>
          </a:prstGeom>
          <a:noFill/>
          <a:ln w="9525">
            <a:noFill/>
            <a:miter lim="800000"/>
            <a:headEnd/>
            <a:tailEnd/>
          </a:ln>
        </p:spPr>
        <p:txBody>
          <a:bodyPr anchor="ctr"/>
          <a:lstStyle/>
          <a:p>
            <a:pPr algn="ctr">
              <a:lnSpc>
                <a:spcPct val="90000"/>
              </a:lnSpc>
            </a:pPr>
            <a:r>
              <a:rPr lang="ru-RU" sz="1400">
                <a:solidFill>
                  <a:schemeClr val="bg1"/>
                </a:solidFill>
              </a:rPr>
              <a:t>Профессиональное развитие молодежи  </a:t>
            </a:r>
            <a:r>
              <a:rPr lang="ru-RU" sz="1400">
                <a:solidFill>
                  <a:srgbClr val="F5B487"/>
                </a:solidFill>
              </a:rPr>
              <a:t>работа с обучающимися СПО и ВПО</a:t>
            </a:r>
            <a:r>
              <a:rPr lang="ru-RU"/>
              <a:t> </a:t>
            </a:r>
          </a:p>
        </p:txBody>
      </p:sp>
      <p:pic>
        <p:nvPicPr>
          <p:cNvPr id="45062" name="Рисунок 10"/>
          <p:cNvPicPr>
            <a:picLocks noChangeAspect="1"/>
          </p:cNvPicPr>
          <p:nvPr/>
        </p:nvPicPr>
        <p:blipFill>
          <a:blip r:embed="rId5"/>
          <a:srcRect/>
          <a:stretch>
            <a:fillRect/>
          </a:stretch>
        </p:blipFill>
        <p:spPr bwMode="auto">
          <a:xfrm>
            <a:off x="255588" y="247650"/>
            <a:ext cx="630237" cy="2336800"/>
          </a:xfrm>
          <a:prstGeom prst="rect">
            <a:avLst/>
          </a:prstGeom>
          <a:noFill/>
          <a:ln w="9525">
            <a:noFill/>
            <a:miter lim="800000"/>
            <a:headEnd/>
            <a:tailEnd/>
          </a:ln>
        </p:spPr>
      </p:pic>
      <p:sp>
        <p:nvSpPr>
          <p:cNvPr id="45063" name="Rectangle 5"/>
          <p:cNvSpPr>
            <a:spLocks noGrp="1"/>
          </p:cNvSpPr>
          <p:nvPr>
            <p:ph type="title" idx="4294967295"/>
          </p:nvPr>
        </p:nvSpPr>
        <p:spPr>
          <a:xfrm>
            <a:off x="1277938" y="155575"/>
            <a:ext cx="10609262" cy="1095375"/>
          </a:xfrm>
        </p:spPr>
        <p:txBody>
          <a:bodyPr/>
          <a:lstStyle/>
          <a:p>
            <a:pPr algn="just"/>
            <a:r>
              <a:rPr lang="ru-RU" sz="1400" b="1" smtClean="0">
                <a:solidFill>
                  <a:srgbClr val="663300"/>
                </a:solidFill>
                <a:latin typeface="Bodoni MT" pitchFamily="18" charset="0"/>
              </a:rPr>
              <a:t>В культурном центре «Павловский» состоялась   выставка «Ситцевая ярмарка в Шуе», посвящённая традиционным народным ремёслам Ивановской области. Авторами работ стали победители Президентского фонда культурных инициатив – обучающие проекта «Мастерская текстильных традиций «Связь времен» участники народного коллектива студии мод «Театр образа» городского социально-культурного комплекса. значительная часть изделий созданы из тканей крупнейшего хлопчато-бумажного предприятия «Шуйские ситцы», которое является партнером и другом коллектива студии мод «Театр образа».</a:t>
            </a:r>
          </a:p>
        </p:txBody>
      </p:sp>
      <p:pic>
        <p:nvPicPr>
          <p:cNvPr id="45064" name="Picture 12" descr="3T_tYUgNDgo"/>
          <p:cNvPicPr>
            <a:picLocks noChangeAspect="1" noChangeArrowheads="1"/>
          </p:cNvPicPr>
          <p:nvPr/>
        </p:nvPicPr>
        <p:blipFill>
          <a:blip r:embed="rId6"/>
          <a:srcRect l="14560" t="4660" r="25127" b="3496"/>
          <a:stretch>
            <a:fillRect/>
          </a:stretch>
        </p:blipFill>
        <p:spPr bwMode="auto">
          <a:xfrm>
            <a:off x="5519738" y="2198688"/>
            <a:ext cx="2379662" cy="4459287"/>
          </a:xfrm>
          <a:prstGeom prst="rect">
            <a:avLst/>
          </a:prstGeom>
          <a:noFill/>
          <a:ln w="38100">
            <a:solidFill>
              <a:schemeClr val="accent2"/>
            </a:solid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1065213" cy="6858000"/>
          </a:xfrm>
          <a:prstGeom prst="rect">
            <a:avLst/>
          </a:prstGeom>
          <a:solidFill>
            <a:srgbClr val="6C6C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6082" name="Заголовок 1"/>
          <p:cNvSpPr txBox="1">
            <a:spLocks/>
          </p:cNvSpPr>
          <p:nvPr/>
        </p:nvSpPr>
        <p:spPr bwMode="auto">
          <a:xfrm rot="-5400000">
            <a:off x="-1142206" y="4355306"/>
            <a:ext cx="3525838" cy="631825"/>
          </a:xfrm>
          <a:prstGeom prst="rect">
            <a:avLst/>
          </a:prstGeom>
          <a:noFill/>
          <a:ln w="9525">
            <a:noFill/>
            <a:miter lim="800000"/>
            <a:headEnd/>
            <a:tailEnd/>
          </a:ln>
        </p:spPr>
        <p:txBody>
          <a:bodyPr anchor="ctr"/>
          <a:lstStyle/>
          <a:p>
            <a:pPr algn="ctr">
              <a:lnSpc>
                <a:spcPct val="90000"/>
              </a:lnSpc>
            </a:pPr>
            <a:r>
              <a:rPr lang="ru-RU" sz="1400">
                <a:solidFill>
                  <a:schemeClr val="bg1"/>
                </a:solidFill>
              </a:rPr>
              <a:t>Профессиональное развитие молодежи  </a:t>
            </a:r>
            <a:r>
              <a:rPr lang="ru-RU" sz="1400">
                <a:solidFill>
                  <a:srgbClr val="F5B487"/>
                </a:solidFill>
              </a:rPr>
              <a:t>работа с обучающимися СПО и ВПО</a:t>
            </a:r>
            <a:r>
              <a:rPr lang="ru-RU"/>
              <a:t> </a:t>
            </a:r>
          </a:p>
        </p:txBody>
      </p:sp>
      <p:pic>
        <p:nvPicPr>
          <p:cNvPr id="46083" name="Рисунок 10"/>
          <p:cNvPicPr>
            <a:picLocks noChangeAspect="1"/>
          </p:cNvPicPr>
          <p:nvPr/>
        </p:nvPicPr>
        <p:blipFill>
          <a:blip r:embed="rId2"/>
          <a:srcRect/>
          <a:stretch>
            <a:fillRect/>
          </a:stretch>
        </p:blipFill>
        <p:spPr bwMode="auto">
          <a:xfrm>
            <a:off x="255588" y="247650"/>
            <a:ext cx="630237" cy="2336800"/>
          </a:xfrm>
          <a:prstGeom prst="rect">
            <a:avLst/>
          </a:prstGeom>
          <a:noFill/>
          <a:ln w="9525">
            <a:noFill/>
            <a:miter lim="800000"/>
            <a:headEnd/>
            <a:tailEnd/>
          </a:ln>
        </p:spPr>
      </p:pic>
      <p:sp>
        <p:nvSpPr>
          <p:cNvPr id="46084" name="Rectangle 5"/>
          <p:cNvSpPr>
            <a:spLocks noGrp="1"/>
          </p:cNvSpPr>
          <p:nvPr>
            <p:ph type="title" idx="4294967295"/>
          </p:nvPr>
        </p:nvSpPr>
        <p:spPr>
          <a:xfrm>
            <a:off x="1277938" y="161925"/>
            <a:ext cx="10533062" cy="641350"/>
          </a:xfrm>
        </p:spPr>
        <p:txBody>
          <a:bodyPr/>
          <a:lstStyle/>
          <a:p>
            <a:pPr algn="just"/>
            <a:r>
              <a:rPr lang="ru-RU" sz="1600" b="1" smtClean="0">
                <a:solidFill>
                  <a:schemeClr val="hlink"/>
                </a:solidFill>
                <a:latin typeface="Times New Roman" pitchFamily="18" charset="0"/>
              </a:rPr>
              <a:t>В рамках реализации проекта по развитию промышленного туризма на предприятии регулярно проводятся экскурсии на производство и мастер-классы.</a:t>
            </a:r>
            <a:r>
              <a:rPr lang="ru-RU" sz="1400" b="1" smtClean="0">
                <a:latin typeface="Times New Roman" pitchFamily="18" charset="0"/>
              </a:rPr>
              <a:t> </a:t>
            </a:r>
          </a:p>
        </p:txBody>
      </p:sp>
      <p:sp>
        <p:nvSpPr>
          <p:cNvPr id="46085" name="Rectangle 8"/>
          <p:cNvSpPr>
            <a:spLocks noChangeArrowheads="1"/>
          </p:cNvSpPr>
          <p:nvPr/>
        </p:nvSpPr>
        <p:spPr bwMode="auto">
          <a:xfrm>
            <a:off x="1384300" y="831850"/>
            <a:ext cx="10337800" cy="942975"/>
          </a:xfrm>
          <a:prstGeom prst="rect">
            <a:avLst/>
          </a:prstGeom>
          <a:solidFill>
            <a:srgbClr val="FFFFFF"/>
          </a:solidFill>
          <a:ln w="9525">
            <a:noFill/>
            <a:miter lim="800000"/>
            <a:headEnd/>
            <a:tailEnd/>
          </a:ln>
        </p:spPr>
        <p:txBody>
          <a:bodyPr anchor="ctr">
            <a:spAutoFit/>
          </a:bodyPr>
          <a:lstStyle/>
          <a:p>
            <a:r>
              <a:rPr lang="ru-RU" sz="1400" u="sng">
                <a:hlinkClick r:id="rId3"/>
                <a:hlinkMouseOver r:id="rId4"/>
              </a:rPr>
              <a:t>«Арт-лаборатории «37-ое чудо России»</a:t>
            </a:r>
            <a:r>
              <a:rPr lang="ru-RU" sz="1400" u="sng"/>
              <a:t>. Студенты и молодежь из России и Беларуси своими глазами увидели, как производят хлопчатобумажные ткани и изделия из них на одном из ведущих предприятий отрасли, </a:t>
            </a:r>
            <a:r>
              <a:rPr lang="ru-RU" sz="1400" u="sng">
                <a:hlinkClick r:id="rId5"/>
                <a:hlinkMouseOver r:id="rId4"/>
              </a:rPr>
              <a:t>ХБК «Шуйские ситцы»</a:t>
            </a:r>
            <a:r>
              <a:rPr lang="ru-RU" sz="1400" u="sng"/>
              <a:t>. </a:t>
            </a:r>
            <a:br>
              <a:rPr lang="ru-RU" sz="1400" u="sng"/>
            </a:br>
            <a:endParaRPr lang="ru-RU" sz="1400" u="sng"/>
          </a:p>
        </p:txBody>
      </p:sp>
      <p:pic>
        <p:nvPicPr>
          <p:cNvPr id="46086" name="Picture 12" descr="lHo-JE2s9Ms"/>
          <p:cNvPicPr>
            <a:picLocks noChangeAspect="1" noChangeArrowheads="1"/>
          </p:cNvPicPr>
          <p:nvPr/>
        </p:nvPicPr>
        <p:blipFill>
          <a:blip r:embed="rId6">
            <a:lum bright="12000" contrast="6000"/>
          </a:blip>
          <a:srcRect l="16148" t="25528"/>
          <a:stretch>
            <a:fillRect/>
          </a:stretch>
        </p:blipFill>
        <p:spPr bwMode="auto">
          <a:xfrm>
            <a:off x="1135063" y="1858963"/>
            <a:ext cx="7096125" cy="4725987"/>
          </a:xfrm>
          <a:prstGeom prst="rect">
            <a:avLst/>
          </a:prstGeom>
          <a:noFill/>
          <a:ln w="38100">
            <a:solidFill>
              <a:schemeClr val="accent2"/>
            </a:solidFill>
            <a:miter lim="800000"/>
            <a:headEnd/>
            <a:tailEnd/>
          </a:ln>
        </p:spPr>
      </p:pic>
      <p:pic>
        <p:nvPicPr>
          <p:cNvPr id="46087" name="Picture 14" descr="H7EkVqnUXA8"/>
          <p:cNvPicPr>
            <a:picLocks noChangeAspect="1" noChangeArrowheads="1"/>
          </p:cNvPicPr>
          <p:nvPr/>
        </p:nvPicPr>
        <p:blipFill>
          <a:blip r:embed="rId7"/>
          <a:srcRect t="22536"/>
          <a:stretch>
            <a:fillRect/>
          </a:stretch>
        </p:blipFill>
        <p:spPr bwMode="auto">
          <a:xfrm>
            <a:off x="7313613" y="4054475"/>
            <a:ext cx="4057650" cy="2357438"/>
          </a:xfrm>
          <a:prstGeom prst="rect">
            <a:avLst/>
          </a:prstGeom>
          <a:noFill/>
          <a:ln w="38100">
            <a:solidFill>
              <a:schemeClr val="accent2"/>
            </a:solidFill>
            <a:miter lim="800000"/>
            <a:headEnd/>
            <a:tailEnd/>
          </a:ln>
        </p:spPr>
      </p:pic>
      <p:pic>
        <p:nvPicPr>
          <p:cNvPr id="46088" name="Picture 10" descr="74TFMsuvqDk"/>
          <p:cNvPicPr>
            <a:picLocks noChangeAspect="1" noChangeArrowheads="1"/>
          </p:cNvPicPr>
          <p:nvPr/>
        </p:nvPicPr>
        <p:blipFill>
          <a:blip r:embed="rId8"/>
          <a:srcRect/>
          <a:stretch>
            <a:fillRect/>
          </a:stretch>
        </p:blipFill>
        <p:spPr bwMode="auto">
          <a:xfrm>
            <a:off x="7785100" y="1333500"/>
            <a:ext cx="3810000" cy="2857500"/>
          </a:xfrm>
          <a:prstGeom prst="rect">
            <a:avLst/>
          </a:prstGeom>
          <a:noFill/>
          <a:ln w="38100">
            <a:solidFill>
              <a:schemeClr val="accent2"/>
            </a:solidFill>
            <a:miter lim="800000"/>
            <a:headEnd/>
            <a:tailEnd/>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AutoShape 2"/>
          <p:cNvSpPr>
            <a:spLocks noChangeArrowheads="1"/>
          </p:cNvSpPr>
          <p:nvPr/>
        </p:nvSpPr>
        <p:spPr bwMode="auto">
          <a:xfrm>
            <a:off x="1333500" y="114300"/>
            <a:ext cx="10515600" cy="457200"/>
          </a:xfrm>
          <a:prstGeom prst="roundRect">
            <a:avLst>
              <a:gd name="adj" fmla="val 16667"/>
            </a:avLst>
          </a:prstGeom>
          <a:solidFill>
            <a:srgbClr val="FBE2D1"/>
          </a:solidFill>
          <a:ln w="9525">
            <a:solidFill>
              <a:schemeClr val="tx1"/>
            </a:solidFill>
            <a:round/>
            <a:headEnd/>
            <a:tailEnd/>
          </a:ln>
        </p:spPr>
        <p:txBody>
          <a:bodyPr wrap="none" anchor="ctr"/>
          <a:lstStyle/>
          <a:p>
            <a:pPr algn="ctr"/>
            <a:r>
              <a:rPr lang="ru-RU" sz="1000" b="1">
                <a:solidFill>
                  <a:schemeClr val="hlink"/>
                </a:solidFill>
              </a:rPr>
              <a:t>Участие в творческих  и конкурсных мероприятиях, поддержка проектов направленных на профессиональное самоопределение молодого поколения, </a:t>
            </a:r>
          </a:p>
          <a:p>
            <a:pPr algn="ctr"/>
            <a:r>
              <a:rPr lang="ru-RU" sz="1000" b="1">
                <a:solidFill>
                  <a:schemeClr val="hlink"/>
                </a:solidFill>
              </a:rPr>
              <a:t>проектов популяризующих ОАО ХБК «Шуйские ситцы», демонстрация продуктов предприятия  и результатов работы  работы профессиональной команды.</a:t>
            </a:r>
          </a:p>
        </p:txBody>
      </p:sp>
      <p:sp>
        <p:nvSpPr>
          <p:cNvPr id="6" name="Прямоугольник 5"/>
          <p:cNvSpPr/>
          <p:nvPr/>
        </p:nvSpPr>
        <p:spPr>
          <a:xfrm>
            <a:off x="0" y="0"/>
            <a:ext cx="1065213" cy="6858000"/>
          </a:xfrm>
          <a:prstGeom prst="rect">
            <a:avLst/>
          </a:prstGeom>
          <a:solidFill>
            <a:srgbClr val="6C6C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7107" name="Заголовок 1"/>
          <p:cNvSpPr txBox="1">
            <a:spLocks/>
          </p:cNvSpPr>
          <p:nvPr/>
        </p:nvSpPr>
        <p:spPr bwMode="auto">
          <a:xfrm rot="-5400000">
            <a:off x="-1193006" y="4253706"/>
            <a:ext cx="3525838" cy="631825"/>
          </a:xfrm>
          <a:prstGeom prst="rect">
            <a:avLst/>
          </a:prstGeom>
          <a:noFill/>
          <a:ln w="9525">
            <a:noFill/>
            <a:miter lim="800000"/>
            <a:headEnd/>
            <a:tailEnd/>
          </a:ln>
        </p:spPr>
        <p:txBody>
          <a:bodyPr anchor="ctr"/>
          <a:lstStyle/>
          <a:p>
            <a:pPr algn="ctr"/>
            <a:r>
              <a:rPr lang="ru-RU" sz="1200" b="1">
                <a:solidFill>
                  <a:schemeClr val="bg1"/>
                </a:solidFill>
              </a:rPr>
              <a:t>Профессиональное развитие молодежи</a:t>
            </a:r>
          </a:p>
          <a:p>
            <a:pPr algn="ctr"/>
            <a:r>
              <a:rPr lang="ru-RU" sz="1200" b="1">
                <a:solidFill>
                  <a:schemeClr val="bg1"/>
                </a:solidFill>
              </a:rPr>
              <a:t> </a:t>
            </a:r>
            <a:r>
              <a:rPr lang="ru-RU" sz="1200" b="1">
                <a:solidFill>
                  <a:srgbClr val="F5B487"/>
                </a:solidFill>
              </a:rPr>
              <a:t>работа с обучающимися СПО и ВПО</a:t>
            </a:r>
          </a:p>
          <a:p>
            <a:pPr algn="ctr">
              <a:lnSpc>
                <a:spcPct val="90000"/>
              </a:lnSpc>
            </a:pPr>
            <a:endParaRPr lang="ru-RU" sz="1200" b="1">
              <a:solidFill>
                <a:schemeClr val="bg1"/>
              </a:solidFill>
              <a:latin typeface="Tahoma" pitchFamily="34" charset="0"/>
              <a:cs typeface="Tahoma" pitchFamily="34" charset="0"/>
            </a:endParaRPr>
          </a:p>
        </p:txBody>
      </p:sp>
      <p:pic>
        <p:nvPicPr>
          <p:cNvPr id="47108" name="Рисунок 10"/>
          <p:cNvPicPr>
            <a:picLocks noChangeAspect="1"/>
          </p:cNvPicPr>
          <p:nvPr/>
        </p:nvPicPr>
        <p:blipFill>
          <a:blip r:embed="rId2"/>
          <a:srcRect/>
          <a:stretch>
            <a:fillRect/>
          </a:stretch>
        </p:blipFill>
        <p:spPr bwMode="auto">
          <a:xfrm>
            <a:off x="255588" y="247650"/>
            <a:ext cx="630237" cy="2336800"/>
          </a:xfrm>
          <a:prstGeom prst="rect">
            <a:avLst/>
          </a:prstGeom>
          <a:noFill/>
          <a:ln w="9525">
            <a:noFill/>
            <a:miter lim="800000"/>
            <a:headEnd/>
            <a:tailEnd/>
          </a:ln>
        </p:spPr>
      </p:pic>
      <p:pic>
        <p:nvPicPr>
          <p:cNvPr id="47109" name="Picture 7" descr="WtThyBbJLUk"/>
          <p:cNvPicPr>
            <a:picLocks noChangeAspect="1" noChangeArrowheads="1"/>
          </p:cNvPicPr>
          <p:nvPr/>
        </p:nvPicPr>
        <p:blipFill>
          <a:blip r:embed="rId3"/>
          <a:srcRect/>
          <a:stretch>
            <a:fillRect/>
          </a:stretch>
        </p:blipFill>
        <p:spPr bwMode="auto">
          <a:xfrm>
            <a:off x="7778750" y="1425575"/>
            <a:ext cx="3762375" cy="5187950"/>
          </a:xfrm>
          <a:prstGeom prst="rect">
            <a:avLst/>
          </a:prstGeom>
          <a:noFill/>
          <a:ln w="9525">
            <a:solidFill>
              <a:schemeClr val="accent2"/>
            </a:solidFill>
            <a:miter lim="800000"/>
            <a:headEnd/>
            <a:tailEnd/>
          </a:ln>
        </p:spPr>
      </p:pic>
      <p:pic>
        <p:nvPicPr>
          <p:cNvPr id="47110" name="Picture 8" descr="XKHo-rfxgwg"/>
          <p:cNvPicPr>
            <a:picLocks noChangeAspect="1" noChangeArrowheads="1"/>
          </p:cNvPicPr>
          <p:nvPr/>
        </p:nvPicPr>
        <p:blipFill>
          <a:blip r:embed="rId4"/>
          <a:srcRect/>
          <a:stretch>
            <a:fillRect/>
          </a:stretch>
        </p:blipFill>
        <p:spPr bwMode="auto">
          <a:xfrm>
            <a:off x="1276350" y="1914525"/>
            <a:ext cx="5924550" cy="3948113"/>
          </a:xfrm>
          <a:prstGeom prst="rect">
            <a:avLst/>
          </a:prstGeom>
          <a:noFill/>
          <a:ln w="9525">
            <a:solidFill>
              <a:schemeClr val="accent2"/>
            </a:solidFill>
            <a:miter lim="800000"/>
            <a:headEnd/>
            <a:tailEnd/>
          </a:ln>
        </p:spPr>
      </p:pic>
      <p:sp>
        <p:nvSpPr>
          <p:cNvPr id="47111" name="Rectangle 6"/>
          <p:cNvSpPr>
            <a:spLocks noChangeArrowheads="1"/>
          </p:cNvSpPr>
          <p:nvPr/>
        </p:nvSpPr>
        <p:spPr bwMode="auto">
          <a:xfrm>
            <a:off x="1379538" y="615950"/>
            <a:ext cx="8596312" cy="1217613"/>
          </a:xfrm>
          <a:prstGeom prst="rect">
            <a:avLst/>
          </a:prstGeom>
          <a:noFill/>
          <a:ln w="9525">
            <a:noFill/>
            <a:miter lim="800000"/>
            <a:headEnd/>
            <a:tailEnd/>
          </a:ln>
        </p:spPr>
        <p:txBody>
          <a:bodyPr anchor="ctr">
            <a:spAutoFit/>
          </a:bodyPr>
          <a:lstStyle/>
          <a:p>
            <a:r>
              <a:rPr lang="ru-RU" sz="1400">
                <a:solidFill>
                  <a:schemeClr val="hlink"/>
                </a:solidFill>
              </a:rPr>
              <a:t>Всероссийская выставка «Мода — народу! От ситца до дивана»  г. Иваново </a:t>
            </a:r>
          </a:p>
          <a:p>
            <a:r>
              <a:rPr lang="ru-RU" sz="1400">
                <a:solidFill>
                  <a:schemeClr val="hlink"/>
                </a:solidFill>
              </a:rPr>
              <a:t>в здании ивановского железнодорожного вокзала.</a:t>
            </a:r>
            <a:r>
              <a:rPr lang="ru-RU" sz="1400"/>
              <a:t> По периметру «Башни» разместились манекены в моделях лучших дизайнеров </a:t>
            </a:r>
            <a:r>
              <a:rPr lang="ru-RU" sz="1400">
                <a:hlinkClick r:id="rId5"/>
                <a:hlinkMouseOver r:id="rId6"/>
              </a:rPr>
              <a:t>Ивановской области</a:t>
            </a:r>
            <a:r>
              <a:rPr lang="ru-RU" sz="1400"/>
              <a:t>, других городов России, Москвы, в том числе и студентов Института искусств </a:t>
            </a:r>
            <a:r>
              <a:rPr lang="ru-RU" sz="1400">
                <a:hlinkClick r:id="rId7"/>
                <a:hlinkMouseOver r:id="rId6"/>
              </a:rPr>
              <a:t>РГУ им. А.Н. Косыгина</a:t>
            </a:r>
            <a:r>
              <a:rPr lang="ru-RU" sz="1400"/>
              <a:t> и </a:t>
            </a:r>
            <a:r>
              <a:rPr lang="ru-RU" sz="1400">
                <a:hlinkClick r:id="rId8"/>
                <a:hlinkMouseOver r:id="rId6"/>
              </a:rPr>
              <a:t>Ивановского </a:t>
            </a:r>
          </a:p>
          <a:p>
            <a:r>
              <a:rPr lang="ru-RU" sz="1400">
                <a:hlinkClick r:id="rId8"/>
                <a:hlinkMouseOver r:id="rId6"/>
              </a:rPr>
              <a:t>Политеха</a:t>
            </a:r>
            <a:r>
              <a:rPr lang="ru-RU" sz="1400"/>
              <a:t>. </a:t>
            </a:r>
            <a:r>
              <a:rPr lang="ru-RU"/>
              <a:t> </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1065213" cy="6858000"/>
          </a:xfrm>
          <a:prstGeom prst="rect">
            <a:avLst/>
          </a:prstGeom>
          <a:solidFill>
            <a:srgbClr val="6C6C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8130" name="Заголовок 1"/>
          <p:cNvSpPr txBox="1">
            <a:spLocks/>
          </p:cNvSpPr>
          <p:nvPr/>
        </p:nvSpPr>
        <p:spPr bwMode="auto">
          <a:xfrm rot="-5400000">
            <a:off x="-1142206" y="4355306"/>
            <a:ext cx="3525838" cy="631825"/>
          </a:xfrm>
          <a:prstGeom prst="rect">
            <a:avLst/>
          </a:prstGeom>
          <a:noFill/>
          <a:ln w="9525">
            <a:noFill/>
            <a:miter lim="800000"/>
            <a:headEnd/>
            <a:tailEnd/>
          </a:ln>
        </p:spPr>
        <p:txBody>
          <a:bodyPr anchor="ctr"/>
          <a:lstStyle/>
          <a:p>
            <a:pPr algn="ctr">
              <a:lnSpc>
                <a:spcPct val="90000"/>
              </a:lnSpc>
            </a:pPr>
            <a:r>
              <a:rPr lang="ru-RU" sz="1400">
                <a:solidFill>
                  <a:schemeClr val="bg1"/>
                </a:solidFill>
              </a:rPr>
              <a:t>Профессиональное развитие молодежи  </a:t>
            </a:r>
            <a:r>
              <a:rPr lang="ru-RU" sz="1400">
                <a:solidFill>
                  <a:srgbClr val="F5B487"/>
                </a:solidFill>
              </a:rPr>
              <a:t>работа с обучающимися СПО и ВПО</a:t>
            </a:r>
            <a:r>
              <a:rPr lang="ru-RU"/>
              <a:t> </a:t>
            </a:r>
          </a:p>
        </p:txBody>
      </p:sp>
      <p:pic>
        <p:nvPicPr>
          <p:cNvPr id="48131" name="Рисунок 10"/>
          <p:cNvPicPr>
            <a:picLocks noChangeAspect="1"/>
          </p:cNvPicPr>
          <p:nvPr/>
        </p:nvPicPr>
        <p:blipFill>
          <a:blip r:embed="rId2"/>
          <a:srcRect/>
          <a:stretch>
            <a:fillRect/>
          </a:stretch>
        </p:blipFill>
        <p:spPr bwMode="auto">
          <a:xfrm>
            <a:off x="255588" y="247650"/>
            <a:ext cx="630237" cy="2336800"/>
          </a:xfrm>
          <a:prstGeom prst="rect">
            <a:avLst/>
          </a:prstGeom>
          <a:noFill/>
          <a:ln w="9525">
            <a:noFill/>
            <a:miter lim="800000"/>
            <a:headEnd/>
            <a:tailEnd/>
          </a:ln>
        </p:spPr>
      </p:pic>
      <p:sp>
        <p:nvSpPr>
          <p:cNvPr id="48132" name="Rectangle 5"/>
          <p:cNvSpPr>
            <a:spLocks noGrp="1"/>
          </p:cNvSpPr>
          <p:nvPr>
            <p:ph type="title" idx="4294967295"/>
          </p:nvPr>
        </p:nvSpPr>
        <p:spPr>
          <a:xfrm>
            <a:off x="1277938" y="365125"/>
            <a:ext cx="10647362" cy="1200150"/>
          </a:xfrm>
        </p:spPr>
        <p:txBody>
          <a:bodyPr/>
          <a:lstStyle/>
          <a:p>
            <a:r>
              <a:rPr lang="ru-RU" sz="1400" b="1" smtClean="0">
                <a:solidFill>
                  <a:schemeClr val="hlink"/>
                </a:solidFill>
                <a:latin typeface="Bodoni MT" pitchFamily="18" charset="0"/>
              </a:rPr>
              <a:t>Финал Всероссийского конкурса молодых дизайнеров "Точка RU"</a:t>
            </a:r>
            <a:br>
              <a:rPr lang="ru-RU" sz="1400" b="1" smtClean="0">
                <a:solidFill>
                  <a:schemeClr val="hlink"/>
                </a:solidFill>
                <a:latin typeface="Bodoni MT" pitchFamily="18" charset="0"/>
              </a:rPr>
            </a:br>
            <a:r>
              <a:rPr lang="ru-RU" sz="1400" b="1" smtClean="0">
                <a:solidFill>
                  <a:schemeClr val="hlink"/>
                </a:solidFill>
                <a:latin typeface="Bodoni MT" pitchFamily="18" charset="0"/>
              </a:rPr>
              <a:t/>
            </a:r>
            <a:br>
              <a:rPr lang="ru-RU" sz="1400" b="1" smtClean="0">
                <a:solidFill>
                  <a:schemeClr val="hlink"/>
                </a:solidFill>
                <a:latin typeface="Bodoni MT" pitchFamily="18" charset="0"/>
              </a:rPr>
            </a:br>
            <a:r>
              <a:rPr lang="ru-RU" sz="1400" b="1" smtClean="0">
                <a:solidFill>
                  <a:schemeClr val="hlink"/>
                </a:solidFill>
                <a:latin typeface="Bodoni MT" pitchFamily="18" charset="0"/>
              </a:rPr>
              <a:t>Коллекция женской одежды под девизом «РУССКАЯ…» выполнена группой преподавателей университета им. Косыгина под руководством Виктории Джанибекян из тканей производства компании «Шуйские ситцы». В коллекции использовано 90% натуральных тканей, ручная и машинная вышивка в самобытной технике Тарусской перевити. Преподавателями кафедры Искусства костюма и моды ручным способом созданы аксессуары и декоративные элементы костюма.</a:t>
            </a:r>
            <a:r>
              <a:rPr lang="ru-RU" b="1" smtClean="0">
                <a:solidFill>
                  <a:schemeClr val="hlink"/>
                </a:solidFill>
                <a:latin typeface="Bodoni MT" pitchFamily="18" charset="0"/>
              </a:rPr>
              <a:t/>
            </a:r>
            <a:br>
              <a:rPr lang="ru-RU" b="1" smtClean="0">
                <a:solidFill>
                  <a:schemeClr val="hlink"/>
                </a:solidFill>
                <a:latin typeface="Bodoni MT" pitchFamily="18" charset="0"/>
              </a:rPr>
            </a:br>
            <a:endParaRPr lang="ru-RU" b="1" smtClean="0">
              <a:solidFill>
                <a:schemeClr val="hlink"/>
              </a:solidFill>
              <a:latin typeface="Bodoni MT" pitchFamily="18" charset="0"/>
            </a:endParaRPr>
          </a:p>
        </p:txBody>
      </p:sp>
      <p:pic>
        <p:nvPicPr>
          <p:cNvPr id="48133" name="Picture 7" descr="WivCh8Fj94A"/>
          <p:cNvPicPr>
            <a:picLocks noChangeAspect="1" noChangeArrowheads="1"/>
          </p:cNvPicPr>
          <p:nvPr/>
        </p:nvPicPr>
        <p:blipFill>
          <a:blip r:embed="rId3"/>
          <a:srcRect/>
          <a:stretch>
            <a:fillRect/>
          </a:stretch>
        </p:blipFill>
        <p:spPr bwMode="auto">
          <a:xfrm>
            <a:off x="1485900" y="1371600"/>
            <a:ext cx="3671888" cy="2390775"/>
          </a:xfrm>
          <a:prstGeom prst="rect">
            <a:avLst/>
          </a:prstGeom>
          <a:noFill/>
          <a:ln w="38100">
            <a:solidFill>
              <a:schemeClr val="accent2"/>
            </a:solidFill>
            <a:miter lim="800000"/>
            <a:headEnd/>
            <a:tailEnd/>
          </a:ln>
        </p:spPr>
      </p:pic>
      <p:pic>
        <p:nvPicPr>
          <p:cNvPr id="48134" name="Picture 9" descr="8fvrmvmCSxk"/>
          <p:cNvPicPr>
            <a:picLocks noChangeAspect="1" noChangeArrowheads="1"/>
          </p:cNvPicPr>
          <p:nvPr/>
        </p:nvPicPr>
        <p:blipFill>
          <a:blip r:embed="rId4"/>
          <a:srcRect t="12541" r="5182" b="3676"/>
          <a:stretch>
            <a:fillRect/>
          </a:stretch>
        </p:blipFill>
        <p:spPr bwMode="auto">
          <a:xfrm>
            <a:off x="8186738" y="1352550"/>
            <a:ext cx="3717925" cy="4921250"/>
          </a:xfrm>
          <a:prstGeom prst="rect">
            <a:avLst/>
          </a:prstGeom>
          <a:noFill/>
          <a:ln w="38100">
            <a:solidFill>
              <a:schemeClr val="accent2"/>
            </a:solidFill>
            <a:miter lim="800000"/>
            <a:headEnd/>
            <a:tailEnd/>
          </a:ln>
        </p:spPr>
      </p:pic>
      <p:pic>
        <p:nvPicPr>
          <p:cNvPr id="48135" name="Picture 11" descr="xg9VsEOhMiI"/>
          <p:cNvPicPr>
            <a:picLocks noChangeAspect="1" noChangeArrowheads="1"/>
          </p:cNvPicPr>
          <p:nvPr/>
        </p:nvPicPr>
        <p:blipFill>
          <a:blip r:embed="rId5"/>
          <a:srcRect l="31250" r="33855"/>
          <a:stretch>
            <a:fillRect/>
          </a:stretch>
        </p:blipFill>
        <p:spPr bwMode="auto">
          <a:xfrm>
            <a:off x="5473700" y="1546225"/>
            <a:ext cx="2387600" cy="4565650"/>
          </a:xfrm>
          <a:prstGeom prst="rect">
            <a:avLst/>
          </a:prstGeom>
          <a:noFill/>
          <a:ln w="38100">
            <a:solidFill>
              <a:schemeClr val="accent2"/>
            </a:solidFill>
            <a:miter lim="800000"/>
            <a:headEnd/>
            <a:tailEnd/>
          </a:ln>
        </p:spPr>
      </p:pic>
      <p:pic>
        <p:nvPicPr>
          <p:cNvPr id="48136" name="Picture 13" descr="nyOfvCTVgnk"/>
          <p:cNvPicPr>
            <a:picLocks noChangeAspect="1" noChangeArrowheads="1"/>
          </p:cNvPicPr>
          <p:nvPr/>
        </p:nvPicPr>
        <p:blipFill>
          <a:blip r:embed="rId6"/>
          <a:srcRect/>
          <a:stretch>
            <a:fillRect/>
          </a:stretch>
        </p:blipFill>
        <p:spPr bwMode="auto">
          <a:xfrm>
            <a:off x="1511300" y="3976688"/>
            <a:ext cx="3651250" cy="2436812"/>
          </a:xfrm>
          <a:prstGeom prst="rect">
            <a:avLst/>
          </a:prstGeom>
          <a:noFill/>
          <a:ln w="38100">
            <a:solidFill>
              <a:schemeClr val="accent2"/>
            </a:solid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1065213" cy="6858000"/>
          </a:xfrm>
          <a:prstGeom prst="rect">
            <a:avLst/>
          </a:prstGeom>
          <a:solidFill>
            <a:srgbClr val="6C6C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9154" name="Заголовок 1"/>
          <p:cNvSpPr txBox="1">
            <a:spLocks/>
          </p:cNvSpPr>
          <p:nvPr/>
        </p:nvSpPr>
        <p:spPr bwMode="auto">
          <a:xfrm rot="-5400000">
            <a:off x="-1142206" y="4355306"/>
            <a:ext cx="3525838" cy="631825"/>
          </a:xfrm>
          <a:prstGeom prst="rect">
            <a:avLst/>
          </a:prstGeom>
          <a:noFill/>
          <a:ln w="9525">
            <a:noFill/>
            <a:miter lim="800000"/>
            <a:headEnd/>
            <a:tailEnd/>
          </a:ln>
        </p:spPr>
        <p:txBody>
          <a:bodyPr anchor="ctr"/>
          <a:lstStyle/>
          <a:p>
            <a:pPr algn="ctr">
              <a:lnSpc>
                <a:spcPct val="90000"/>
              </a:lnSpc>
            </a:pPr>
            <a:r>
              <a:rPr lang="ru-RU" sz="1400">
                <a:solidFill>
                  <a:schemeClr val="bg1"/>
                </a:solidFill>
              </a:rPr>
              <a:t>Профессиональное развитие молодежи  </a:t>
            </a:r>
            <a:r>
              <a:rPr lang="ru-RU" sz="1400">
                <a:solidFill>
                  <a:srgbClr val="F5B487"/>
                </a:solidFill>
              </a:rPr>
              <a:t>работа с обучающимися СПО и ВПО</a:t>
            </a:r>
            <a:r>
              <a:rPr lang="ru-RU"/>
              <a:t> </a:t>
            </a:r>
          </a:p>
        </p:txBody>
      </p:sp>
      <p:pic>
        <p:nvPicPr>
          <p:cNvPr id="49155" name="Рисунок 10"/>
          <p:cNvPicPr>
            <a:picLocks noChangeAspect="1"/>
          </p:cNvPicPr>
          <p:nvPr/>
        </p:nvPicPr>
        <p:blipFill>
          <a:blip r:embed="rId2"/>
          <a:srcRect/>
          <a:stretch>
            <a:fillRect/>
          </a:stretch>
        </p:blipFill>
        <p:spPr bwMode="auto">
          <a:xfrm>
            <a:off x="255588" y="247650"/>
            <a:ext cx="630237" cy="2336800"/>
          </a:xfrm>
          <a:prstGeom prst="rect">
            <a:avLst/>
          </a:prstGeom>
          <a:noFill/>
          <a:ln w="9525">
            <a:noFill/>
            <a:miter lim="800000"/>
            <a:headEnd/>
            <a:tailEnd/>
          </a:ln>
        </p:spPr>
      </p:pic>
      <p:sp>
        <p:nvSpPr>
          <p:cNvPr id="49156" name="Rectangle 5"/>
          <p:cNvSpPr>
            <a:spLocks noGrp="1"/>
          </p:cNvSpPr>
          <p:nvPr>
            <p:ph type="title" idx="4294967295"/>
          </p:nvPr>
        </p:nvSpPr>
        <p:spPr>
          <a:xfrm>
            <a:off x="1252538" y="339725"/>
            <a:ext cx="10533062" cy="641350"/>
          </a:xfrm>
        </p:spPr>
        <p:txBody>
          <a:bodyPr/>
          <a:lstStyle/>
          <a:p>
            <a:pPr algn="just"/>
            <a:r>
              <a:rPr lang="ru-RU" sz="1600" smtClean="0"/>
              <a:t>Модный показ авторских коллекций из тканей </a:t>
            </a:r>
            <a:r>
              <a:rPr lang="ru-RU" sz="1600" smtClean="0">
                <a:hlinkClick r:id="rId3"/>
                <a:hlinkMouseOver r:id="rId4"/>
              </a:rPr>
              <a:t>«Шуйских ситцев»</a:t>
            </a:r>
            <a:r>
              <a:rPr lang="ru-RU" sz="1600" smtClean="0"/>
              <a:t> состоялся в Ярославле</a:t>
            </a:r>
            <a:r>
              <a:rPr lang="ru-RU" sz="1600" b="1" smtClean="0"/>
              <a:t> </a:t>
            </a:r>
            <a:br>
              <a:rPr lang="ru-RU" sz="1600" b="1" smtClean="0"/>
            </a:br>
            <a:r>
              <a:rPr lang="ru-RU" sz="1600" smtClean="0"/>
              <a:t>На выставочном подиуме </a:t>
            </a:r>
            <a:r>
              <a:rPr lang="ru-RU" sz="1600" smtClean="0">
                <a:hlinkClick r:id="rId5"/>
                <a:hlinkMouseOver r:id="rId4"/>
              </a:rPr>
              <a:t>ТРЦ РИО Ярославль</a:t>
            </a:r>
            <a:r>
              <a:rPr lang="ru-RU" sz="1600" smtClean="0"/>
              <a:t> были представлены коллекции-победители престижных фестивалей моды </a:t>
            </a:r>
            <a:r>
              <a:rPr lang="ru-RU" sz="1600" smtClean="0">
                <a:hlinkClick r:id="rId6"/>
                <a:hlinkMouseOver r:id="rId4"/>
              </a:rPr>
              <a:t>ИВГПУ</a:t>
            </a:r>
            <a:r>
              <a:rPr lang="ru-RU" sz="1600" smtClean="0"/>
              <a:t>, кафедры </a:t>
            </a:r>
            <a:r>
              <a:rPr lang="ru-RU" sz="1600" smtClean="0">
                <a:hlinkClick r:id="rId7"/>
                <a:hlinkMouseOver r:id="rId4"/>
              </a:rPr>
              <a:t>ДКиТ им. Н.Г. Мизоновой</a:t>
            </a:r>
            <a:r>
              <a:rPr lang="ru-RU" sz="1600" smtClean="0"/>
              <a:t> Благодарим дизайнеров коллекций (</a:t>
            </a:r>
            <a:r>
              <a:rPr lang="ru-RU" sz="1600" smtClean="0">
                <a:hlinkClick r:id="rId8"/>
                <a:hlinkMouseOver r:id="rId4"/>
              </a:rPr>
              <a:t>Дарью</a:t>
            </a:r>
            <a:r>
              <a:rPr lang="ru-RU" sz="1600" smtClean="0"/>
              <a:t> и </a:t>
            </a:r>
            <a:r>
              <a:rPr lang="ru-RU" sz="1600" smtClean="0">
                <a:hlinkClick r:id="rId9"/>
                <a:hlinkMouseOver r:id="rId4"/>
              </a:rPr>
              <a:t>Анастасию Левченко</a:t>
            </a:r>
            <a:r>
              <a:rPr lang="ru-RU" sz="1600" smtClean="0"/>
              <a:t> коллекция «Традиция», </a:t>
            </a:r>
            <a:r>
              <a:rPr lang="ru-RU" sz="1600" smtClean="0">
                <a:hlinkClick r:id="rId10"/>
                <a:hlinkMouseOver r:id="rId4"/>
              </a:rPr>
              <a:t>Алису Прокофьеву</a:t>
            </a:r>
            <a:r>
              <a:rPr lang="ru-RU" sz="1600" smtClean="0"/>
              <a:t> коллекция «Завражье», </a:t>
            </a:r>
            <a:r>
              <a:rPr lang="ru-RU" sz="1600" smtClean="0">
                <a:hlinkClick r:id="rId11"/>
                <a:hlinkMouseOver r:id="rId4"/>
              </a:rPr>
              <a:t>Ксению Новикову-Демьяненко</a:t>
            </a:r>
            <a:r>
              <a:rPr lang="ru-RU" sz="1600" smtClean="0"/>
              <a:t> коллекция «Город голубых роз») за уникальное прочтение, а организаторов - за возможность участия в показе.</a:t>
            </a:r>
          </a:p>
        </p:txBody>
      </p:sp>
      <p:pic>
        <p:nvPicPr>
          <p:cNvPr id="49157" name="Picture 8" descr="eC1HWrz2XLE"/>
          <p:cNvPicPr>
            <a:picLocks noChangeAspect="1" noChangeArrowheads="1"/>
          </p:cNvPicPr>
          <p:nvPr/>
        </p:nvPicPr>
        <p:blipFill>
          <a:blip r:embed="rId12"/>
          <a:srcRect/>
          <a:stretch>
            <a:fillRect/>
          </a:stretch>
        </p:blipFill>
        <p:spPr bwMode="auto">
          <a:xfrm>
            <a:off x="1231900" y="1384300"/>
            <a:ext cx="3184525" cy="5143500"/>
          </a:xfrm>
          <a:prstGeom prst="rect">
            <a:avLst/>
          </a:prstGeom>
          <a:noFill/>
          <a:ln w="38100">
            <a:solidFill>
              <a:schemeClr val="accent2"/>
            </a:solidFill>
            <a:miter lim="800000"/>
            <a:headEnd/>
            <a:tailEnd/>
          </a:ln>
        </p:spPr>
      </p:pic>
      <p:pic>
        <p:nvPicPr>
          <p:cNvPr id="49158" name="Picture 10" descr="ITMMJaOEqAY"/>
          <p:cNvPicPr>
            <a:picLocks noChangeAspect="1" noChangeArrowheads="1"/>
          </p:cNvPicPr>
          <p:nvPr/>
        </p:nvPicPr>
        <p:blipFill>
          <a:blip r:embed="rId13"/>
          <a:srcRect/>
          <a:stretch>
            <a:fillRect/>
          </a:stretch>
        </p:blipFill>
        <p:spPr bwMode="auto">
          <a:xfrm>
            <a:off x="4635500" y="1339850"/>
            <a:ext cx="3429000" cy="5143500"/>
          </a:xfrm>
          <a:prstGeom prst="rect">
            <a:avLst/>
          </a:prstGeom>
          <a:noFill/>
          <a:ln w="38100">
            <a:solidFill>
              <a:schemeClr val="accent2"/>
            </a:solidFill>
            <a:miter lim="800000"/>
            <a:headEnd/>
            <a:tailEnd/>
          </a:ln>
        </p:spPr>
      </p:pic>
      <p:pic>
        <p:nvPicPr>
          <p:cNvPr id="49159" name="Picture 12" descr="SRSY-xsQugg"/>
          <p:cNvPicPr>
            <a:picLocks noChangeAspect="1" noChangeArrowheads="1"/>
          </p:cNvPicPr>
          <p:nvPr/>
        </p:nvPicPr>
        <p:blipFill>
          <a:blip r:embed="rId14"/>
          <a:srcRect/>
          <a:stretch>
            <a:fillRect/>
          </a:stretch>
        </p:blipFill>
        <p:spPr bwMode="auto">
          <a:xfrm>
            <a:off x="8280400" y="1314450"/>
            <a:ext cx="3390900" cy="5086350"/>
          </a:xfrm>
          <a:prstGeom prst="rect">
            <a:avLst/>
          </a:prstGeom>
          <a:noFill/>
          <a:ln w="38100">
            <a:solidFill>
              <a:schemeClr val="accent2"/>
            </a:solidFill>
            <a:miter lim="800000"/>
            <a:headEnd/>
            <a:tailEnd/>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1065213" cy="6858000"/>
          </a:xfrm>
          <a:prstGeom prst="rect">
            <a:avLst/>
          </a:prstGeom>
          <a:solidFill>
            <a:srgbClr val="6C6C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50178" name="Заголовок 1"/>
          <p:cNvSpPr txBox="1">
            <a:spLocks/>
          </p:cNvSpPr>
          <p:nvPr/>
        </p:nvSpPr>
        <p:spPr bwMode="auto">
          <a:xfrm rot="-5400000">
            <a:off x="-1193006" y="4253706"/>
            <a:ext cx="3525838" cy="631825"/>
          </a:xfrm>
          <a:prstGeom prst="rect">
            <a:avLst/>
          </a:prstGeom>
          <a:noFill/>
          <a:ln w="9525">
            <a:noFill/>
            <a:miter lim="800000"/>
            <a:headEnd/>
            <a:tailEnd/>
          </a:ln>
        </p:spPr>
        <p:txBody>
          <a:bodyPr anchor="ctr"/>
          <a:lstStyle/>
          <a:p>
            <a:pPr algn="ctr">
              <a:lnSpc>
                <a:spcPct val="90000"/>
              </a:lnSpc>
            </a:pPr>
            <a:r>
              <a:rPr lang="ru-RU" sz="1200">
                <a:solidFill>
                  <a:schemeClr val="bg1"/>
                </a:solidFill>
                <a:latin typeface="Times New Roman" pitchFamily="18" charset="0"/>
                <a:cs typeface="Tahoma" pitchFamily="34" charset="0"/>
              </a:rPr>
              <a:t>Профессиональное</a:t>
            </a:r>
            <a:r>
              <a:rPr lang="ru-RU" sz="1200">
                <a:solidFill>
                  <a:schemeClr val="bg1"/>
                </a:solidFill>
                <a:latin typeface="Tahoma" pitchFamily="34" charset="0"/>
                <a:cs typeface="Tahoma" pitchFamily="34" charset="0"/>
              </a:rPr>
              <a:t> развитие молодежи  </a:t>
            </a:r>
            <a:r>
              <a:rPr lang="ru-RU" sz="1200" b="1">
                <a:solidFill>
                  <a:srgbClr val="FFCCFF"/>
                </a:solidFill>
                <a:latin typeface="Tahoma" pitchFamily="34" charset="0"/>
                <a:cs typeface="Tahoma" pitchFamily="34" charset="0"/>
              </a:rPr>
              <a:t>Работа со студентами СПО и ВПО </a:t>
            </a:r>
            <a:endParaRPr lang="ru-RU" sz="1000" b="1">
              <a:solidFill>
                <a:srgbClr val="FFCCFF"/>
              </a:solidFill>
              <a:latin typeface="Tahoma" pitchFamily="34" charset="0"/>
              <a:cs typeface="Tahoma" pitchFamily="34" charset="0"/>
            </a:endParaRPr>
          </a:p>
        </p:txBody>
      </p:sp>
      <p:pic>
        <p:nvPicPr>
          <p:cNvPr id="50179" name="Рисунок 10"/>
          <p:cNvPicPr>
            <a:picLocks noChangeAspect="1"/>
          </p:cNvPicPr>
          <p:nvPr/>
        </p:nvPicPr>
        <p:blipFill>
          <a:blip r:embed="rId2"/>
          <a:srcRect/>
          <a:stretch>
            <a:fillRect/>
          </a:stretch>
        </p:blipFill>
        <p:spPr bwMode="auto">
          <a:xfrm>
            <a:off x="255588" y="247650"/>
            <a:ext cx="630237" cy="2336800"/>
          </a:xfrm>
          <a:prstGeom prst="rect">
            <a:avLst/>
          </a:prstGeom>
          <a:noFill/>
          <a:ln w="9525">
            <a:noFill/>
            <a:miter lim="800000"/>
            <a:headEnd/>
            <a:tailEnd/>
          </a:ln>
        </p:spPr>
      </p:pic>
      <p:pic>
        <p:nvPicPr>
          <p:cNvPr id="50180" name="Picture 5" descr="калинушка"/>
          <p:cNvPicPr>
            <a:picLocks noChangeAspect="1" noChangeArrowheads="1"/>
          </p:cNvPicPr>
          <p:nvPr/>
        </p:nvPicPr>
        <p:blipFill>
          <a:blip r:embed="rId3"/>
          <a:srcRect/>
          <a:stretch>
            <a:fillRect/>
          </a:stretch>
        </p:blipFill>
        <p:spPr bwMode="auto">
          <a:xfrm>
            <a:off x="6091238" y="3424238"/>
            <a:ext cx="9525" cy="9525"/>
          </a:xfrm>
          <a:prstGeom prst="rect">
            <a:avLst/>
          </a:prstGeom>
          <a:noFill/>
          <a:ln w="9525">
            <a:noFill/>
            <a:miter lim="800000"/>
            <a:headEnd/>
            <a:tailEnd/>
          </a:ln>
        </p:spPr>
      </p:pic>
      <p:sp>
        <p:nvSpPr>
          <p:cNvPr id="50181" name="AutoShape 6"/>
          <p:cNvSpPr>
            <a:spLocks noChangeArrowheads="1"/>
          </p:cNvSpPr>
          <p:nvPr/>
        </p:nvSpPr>
        <p:spPr bwMode="auto">
          <a:xfrm>
            <a:off x="1162050" y="142875"/>
            <a:ext cx="10915650" cy="676275"/>
          </a:xfrm>
          <a:prstGeom prst="roundRect">
            <a:avLst>
              <a:gd name="adj" fmla="val 16667"/>
            </a:avLst>
          </a:prstGeom>
          <a:solidFill>
            <a:schemeClr val="bg2"/>
          </a:solidFill>
          <a:ln w="9525">
            <a:solidFill>
              <a:schemeClr val="tx1"/>
            </a:solidFill>
            <a:round/>
            <a:headEnd/>
            <a:tailEnd/>
          </a:ln>
        </p:spPr>
        <p:txBody>
          <a:bodyPr wrap="none" anchor="ctr"/>
          <a:lstStyle/>
          <a:p>
            <a:pPr algn="ctr"/>
            <a:r>
              <a:rPr lang="ru-RU" sz="1000"/>
              <a:t>Коллекцию «Шуйские сказки Пушкина» представили на финальном гала-показе </a:t>
            </a:r>
          </a:p>
          <a:p>
            <a:pPr algn="ctr"/>
            <a:r>
              <a:rPr lang="ru-RU" sz="1000"/>
              <a:t>Международного конкурса дизайнеров и художников на лучший костюм героев произведений А.С. Пушкина </a:t>
            </a:r>
            <a:r>
              <a:rPr lang="ru-RU" sz="1000">
                <a:hlinkClick r:id="rId4"/>
                <a:hlinkMouseOver r:id="rId5"/>
              </a:rPr>
              <a:t>«Пушкинский бал»</a:t>
            </a:r>
            <a:r>
              <a:rPr lang="ru-RU" sz="1000"/>
              <a:t>.</a:t>
            </a:r>
          </a:p>
          <a:p>
            <a:pPr algn="ctr"/>
            <a:r>
              <a:rPr lang="ru-RU" sz="1000"/>
              <a:t>Студентка </a:t>
            </a:r>
            <a:r>
              <a:rPr lang="ru-RU" sz="1000">
                <a:hlinkClick r:id="rId6"/>
                <a:hlinkMouseOver r:id="rId5"/>
              </a:rPr>
              <a:t>ИВГПУ</a:t>
            </a:r>
            <a:r>
              <a:rPr lang="ru-RU" sz="1000"/>
              <a:t> кафедры </a:t>
            </a:r>
            <a:r>
              <a:rPr lang="ru-RU" sz="1000">
                <a:hlinkClick r:id="rId7"/>
                <a:hlinkMouseOver r:id="rId5"/>
              </a:rPr>
              <a:t>Дизайн костюма и текстиля им. Н.Г. Мизоновой</a:t>
            </a:r>
            <a:r>
              <a:rPr lang="ru-RU" sz="1000"/>
              <a:t> Дарья Солдатенкова под руководством Максимовой Елены Владимировны </a:t>
            </a:r>
          </a:p>
          <a:p>
            <a:pPr algn="ctr"/>
            <a:r>
              <a:rPr lang="ru-RU" sz="1000"/>
              <a:t>создала коллекцию «Шуйские сказки Пушкина».  «Шуйские ситцы» выступили партнером конкурса, предоставив участникам сертификаты на продукцию и </a:t>
            </a:r>
            <a:r>
              <a:rPr lang="ru-RU" sz="1000" b="1"/>
              <a:t>стажировку в компании.  </a:t>
            </a:r>
          </a:p>
        </p:txBody>
      </p:sp>
      <p:pic>
        <p:nvPicPr>
          <p:cNvPr id="50182" name="Picture 8" descr="HToI5cYkOn4"/>
          <p:cNvPicPr>
            <a:picLocks noChangeAspect="1" noChangeArrowheads="1"/>
          </p:cNvPicPr>
          <p:nvPr/>
        </p:nvPicPr>
        <p:blipFill>
          <a:blip r:embed="rId8"/>
          <a:srcRect/>
          <a:stretch>
            <a:fillRect/>
          </a:stretch>
        </p:blipFill>
        <p:spPr bwMode="auto">
          <a:xfrm>
            <a:off x="1457325" y="1057275"/>
            <a:ext cx="3267075" cy="5019675"/>
          </a:xfrm>
          <a:prstGeom prst="rect">
            <a:avLst/>
          </a:prstGeom>
          <a:noFill/>
          <a:ln w="38100">
            <a:solidFill>
              <a:schemeClr val="tx2"/>
            </a:solidFill>
            <a:miter lim="800000"/>
            <a:headEnd/>
            <a:tailEnd/>
          </a:ln>
        </p:spPr>
      </p:pic>
      <p:pic>
        <p:nvPicPr>
          <p:cNvPr id="50183" name="Picture 10" descr="JeYj1ClhJCI"/>
          <p:cNvPicPr>
            <a:picLocks noChangeAspect="1" noChangeArrowheads="1"/>
          </p:cNvPicPr>
          <p:nvPr/>
        </p:nvPicPr>
        <p:blipFill>
          <a:blip r:embed="rId9"/>
          <a:srcRect/>
          <a:stretch>
            <a:fillRect/>
          </a:stretch>
        </p:blipFill>
        <p:spPr bwMode="auto">
          <a:xfrm>
            <a:off x="4895850" y="1081088"/>
            <a:ext cx="3276600" cy="4976812"/>
          </a:xfrm>
          <a:prstGeom prst="rect">
            <a:avLst/>
          </a:prstGeom>
          <a:noFill/>
          <a:ln w="38100">
            <a:solidFill>
              <a:schemeClr val="tx2"/>
            </a:solidFill>
            <a:miter lim="800000"/>
            <a:headEnd/>
            <a:tailEnd/>
          </a:ln>
        </p:spPr>
      </p:pic>
      <p:pic>
        <p:nvPicPr>
          <p:cNvPr id="50184" name="Picture 14" descr="dJUl3_1mkgc"/>
          <p:cNvPicPr>
            <a:picLocks noChangeAspect="1" noChangeArrowheads="1"/>
          </p:cNvPicPr>
          <p:nvPr/>
        </p:nvPicPr>
        <p:blipFill>
          <a:blip r:embed="rId10"/>
          <a:srcRect/>
          <a:stretch>
            <a:fillRect/>
          </a:stretch>
        </p:blipFill>
        <p:spPr bwMode="auto">
          <a:xfrm>
            <a:off x="8326438" y="1066800"/>
            <a:ext cx="3373437" cy="5037138"/>
          </a:xfrm>
          <a:prstGeom prst="rect">
            <a:avLst/>
          </a:prstGeom>
          <a:noFill/>
          <a:ln w="38100">
            <a:solidFill>
              <a:schemeClr val="tx2"/>
            </a:solid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1065213" cy="6858000"/>
          </a:xfrm>
          <a:prstGeom prst="rect">
            <a:avLst/>
          </a:prstGeom>
          <a:solidFill>
            <a:srgbClr val="6C6C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51202" name="Заголовок 1"/>
          <p:cNvSpPr txBox="1">
            <a:spLocks/>
          </p:cNvSpPr>
          <p:nvPr/>
        </p:nvSpPr>
        <p:spPr bwMode="auto">
          <a:xfrm rot="-5400000">
            <a:off x="-1193006" y="4253706"/>
            <a:ext cx="3525838" cy="631825"/>
          </a:xfrm>
          <a:prstGeom prst="rect">
            <a:avLst/>
          </a:prstGeom>
          <a:noFill/>
          <a:ln w="9525">
            <a:noFill/>
            <a:miter lim="800000"/>
            <a:headEnd/>
            <a:tailEnd/>
          </a:ln>
        </p:spPr>
        <p:txBody>
          <a:bodyPr anchor="ctr"/>
          <a:lstStyle/>
          <a:p>
            <a:pPr algn="ctr">
              <a:lnSpc>
                <a:spcPct val="90000"/>
              </a:lnSpc>
            </a:pPr>
            <a:r>
              <a:rPr lang="ru-RU" sz="1200">
                <a:solidFill>
                  <a:schemeClr val="bg1"/>
                </a:solidFill>
                <a:latin typeface="Times New Roman" pitchFamily="18" charset="0"/>
                <a:cs typeface="Tahoma" pitchFamily="34" charset="0"/>
              </a:rPr>
              <a:t>Профессиональное</a:t>
            </a:r>
            <a:r>
              <a:rPr lang="ru-RU" sz="1200">
                <a:solidFill>
                  <a:schemeClr val="bg1"/>
                </a:solidFill>
                <a:latin typeface="Tahoma" pitchFamily="34" charset="0"/>
                <a:cs typeface="Tahoma" pitchFamily="34" charset="0"/>
              </a:rPr>
              <a:t> развитие молодежи  </a:t>
            </a:r>
            <a:endParaRPr lang="ru-RU" sz="1200" b="1">
              <a:solidFill>
                <a:srgbClr val="FFCCFF"/>
              </a:solidFill>
              <a:latin typeface="Tahoma" pitchFamily="34" charset="0"/>
              <a:cs typeface="Tahoma" pitchFamily="34" charset="0"/>
            </a:endParaRPr>
          </a:p>
          <a:p>
            <a:pPr algn="ctr">
              <a:lnSpc>
                <a:spcPct val="90000"/>
              </a:lnSpc>
            </a:pPr>
            <a:r>
              <a:rPr lang="ru-RU" sz="1200" b="1">
                <a:solidFill>
                  <a:srgbClr val="FFFF00"/>
                </a:solidFill>
                <a:latin typeface="Tahoma" pitchFamily="34" charset="0"/>
                <a:cs typeface="Tahoma" pitchFamily="34" charset="0"/>
              </a:rPr>
              <a:t>ОАО ХБК «Шуйские ситцы»</a:t>
            </a:r>
            <a:endParaRPr lang="ru-RU" sz="1000" b="1">
              <a:solidFill>
                <a:srgbClr val="FFCCFF"/>
              </a:solidFill>
              <a:latin typeface="Tahoma" pitchFamily="34" charset="0"/>
              <a:cs typeface="Tahoma" pitchFamily="34" charset="0"/>
            </a:endParaRPr>
          </a:p>
        </p:txBody>
      </p:sp>
      <p:pic>
        <p:nvPicPr>
          <p:cNvPr id="51203" name="Рисунок 10"/>
          <p:cNvPicPr>
            <a:picLocks noChangeAspect="1"/>
          </p:cNvPicPr>
          <p:nvPr/>
        </p:nvPicPr>
        <p:blipFill>
          <a:blip r:embed="rId2"/>
          <a:srcRect/>
          <a:stretch>
            <a:fillRect/>
          </a:stretch>
        </p:blipFill>
        <p:spPr bwMode="auto">
          <a:xfrm>
            <a:off x="255588" y="247650"/>
            <a:ext cx="630237" cy="2336800"/>
          </a:xfrm>
          <a:prstGeom prst="rect">
            <a:avLst/>
          </a:prstGeom>
          <a:noFill/>
          <a:ln w="9525">
            <a:noFill/>
            <a:miter lim="800000"/>
            <a:headEnd/>
            <a:tailEnd/>
          </a:ln>
        </p:spPr>
      </p:pic>
      <p:pic>
        <p:nvPicPr>
          <p:cNvPr id="51204" name="Picture 5" descr="калинушка"/>
          <p:cNvPicPr>
            <a:picLocks noChangeAspect="1" noChangeArrowheads="1"/>
          </p:cNvPicPr>
          <p:nvPr/>
        </p:nvPicPr>
        <p:blipFill>
          <a:blip r:embed="rId3"/>
          <a:srcRect/>
          <a:stretch>
            <a:fillRect/>
          </a:stretch>
        </p:blipFill>
        <p:spPr bwMode="auto">
          <a:xfrm>
            <a:off x="6091238" y="3424238"/>
            <a:ext cx="9525" cy="9525"/>
          </a:xfrm>
          <a:prstGeom prst="rect">
            <a:avLst/>
          </a:prstGeom>
          <a:noFill/>
          <a:ln w="9525">
            <a:noFill/>
            <a:miter lim="800000"/>
            <a:headEnd/>
            <a:tailEnd/>
          </a:ln>
        </p:spPr>
      </p:pic>
      <p:sp>
        <p:nvSpPr>
          <p:cNvPr id="51205" name="AutoShape 7"/>
          <p:cNvSpPr>
            <a:spLocks noChangeArrowheads="1"/>
          </p:cNvSpPr>
          <p:nvPr/>
        </p:nvSpPr>
        <p:spPr bwMode="auto">
          <a:xfrm>
            <a:off x="1219200" y="800100"/>
            <a:ext cx="2390775" cy="2609850"/>
          </a:xfrm>
          <a:prstGeom prst="roundRect">
            <a:avLst>
              <a:gd name="adj" fmla="val 16667"/>
            </a:avLst>
          </a:prstGeom>
          <a:solidFill>
            <a:srgbClr val="CCFFCC"/>
          </a:solidFill>
          <a:ln w="9525">
            <a:solidFill>
              <a:srgbClr val="339966"/>
            </a:solidFill>
            <a:round/>
            <a:headEnd/>
            <a:tailEnd/>
          </a:ln>
        </p:spPr>
        <p:txBody>
          <a:bodyPr wrap="none" anchor="ctr"/>
          <a:lstStyle/>
          <a:p>
            <a:pPr algn="ctr"/>
            <a:endParaRPr lang="ru-RU" sz="1000"/>
          </a:p>
          <a:p>
            <a:pPr algn="ctr"/>
            <a:endParaRPr lang="ru-RU" sz="1000"/>
          </a:p>
          <a:p>
            <a:pPr algn="ctr"/>
            <a:r>
              <a:rPr lang="ru-RU" sz="1400" b="1" i="1"/>
              <a:t>Наставничество</a:t>
            </a:r>
            <a:r>
              <a:rPr lang="ru-RU" sz="1400"/>
              <a:t> </a:t>
            </a:r>
          </a:p>
          <a:p>
            <a:pPr algn="ctr"/>
            <a:r>
              <a:rPr lang="ru-RU" sz="1400"/>
              <a:t>на предприятии</a:t>
            </a:r>
            <a:r>
              <a:rPr lang="ru-RU" sz="1000"/>
              <a:t> – </a:t>
            </a:r>
          </a:p>
          <a:p>
            <a:pPr algn="ctr"/>
            <a:r>
              <a:rPr lang="ru-RU" sz="1000"/>
              <a:t>универсальная технология </a:t>
            </a:r>
          </a:p>
          <a:p>
            <a:pPr algn="ctr"/>
            <a:r>
              <a:rPr lang="ru-RU" sz="1000"/>
              <a:t> передачи личностного,</a:t>
            </a:r>
          </a:p>
          <a:p>
            <a:pPr algn="ctr"/>
            <a:r>
              <a:rPr lang="ru-RU" sz="1000"/>
              <a:t> жизненного и профессионального опыта,</a:t>
            </a:r>
          </a:p>
          <a:p>
            <a:pPr algn="ctr"/>
            <a:r>
              <a:rPr lang="ru-RU" sz="1000"/>
              <a:t> знаний, формирования навыков, </a:t>
            </a:r>
          </a:p>
          <a:p>
            <a:pPr algn="ctr"/>
            <a:r>
              <a:rPr lang="ru-RU" sz="1000"/>
              <a:t>компетенций и ценностей </a:t>
            </a:r>
          </a:p>
          <a:p>
            <a:pPr algn="ctr"/>
            <a:r>
              <a:rPr lang="ru-RU" sz="1000"/>
              <a:t>через взаимообогащающее общение, </a:t>
            </a:r>
          </a:p>
          <a:p>
            <a:pPr algn="ctr"/>
            <a:r>
              <a:rPr lang="ru-RU" sz="1000"/>
              <a:t>основанное на доверии и партнерстве.</a:t>
            </a:r>
            <a:r>
              <a:rPr lang="ru-RU" sz="1200"/>
              <a:t> </a:t>
            </a:r>
          </a:p>
          <a:p>
            <a:pPr algn="ctr"/>
            <a:r>
              <a:rPr lang="ru-RU"/>
              <a:t>  </a:t>
            </a:r>
          </a:p>
        </p:txBody>
      </p:sp>
      <p:sp>
        <p:nvSpPr>
          <p:cNvPr id="51206" name="AutoShape 8"/>
          <p:cNvSpPr>
            <a:spLocks noChangeArrowheads="1"/>
          </p:cNvSpPr>
          <p:nvPr/>
        </p:nvSpPr>
        <p:spPr bwMode="auto">
          <a:xfrm>
            <a:off x="9020175" y="857250"/>
            <a:ext cx="2847975" cy="2771775"/>
          </a:xfrm>
          <a:prstGeom prst="roundRect">
            <a:avLst>
              <a:gd name="adj" fmla="val 16667"/>
            </a:avLst>
          </a:prstGeom>
          <a:solidFill>
            <a:srgbClr val="CCFFCC"/>
          </a:solidFill>
          <a:ln w="9525">
            <a:solidFill>
              <a:srgbClr val="339966"/>
            </a:solidFill>
            <a:round/>
            <a:headEnd/>
            <a:tailEnd/>
          </a:ln>
        </p:spPr>
        <p:txBody>
          <a:bodyPr wrap="none" anchor="ctr"/>
          <a:lstStyle/>
          <a:p>
            <a:pPr algn="ctr"/>
            <a:r>
              <a:rPr lang="ru-RU" sz="1400" b="1" i="1"/>
              <a:t>Адаптация</a:t>
            </a:r>
            <a:r>
              <a:rPr lang="ru-RU" sz="1000" b="1" i="1"/>
              <a:t> </a:t>
            </a:r>
            <a:r>
              <a:rPr lang="ru-RU" sz="1000"/>
              <a:t>– </a:t>
            </a:r>
          </a:p>
          <a:p>
            <a:pPr algn="ctr"/>
            <a:r>
              <a:rPr lang="ru-RU" sz="1000"/>
              <a:t>обеспечение эффективного</a:t>
            </a:r>
          </a:p>
          <a:p>
            <a:pPr algn="ctr"/>
            <a:r>
              <a:rPr lang="ru-RU" sz="1000"/>
              <a:t> включения сотрудников в жизнь предприятия.</a:t>
            </a:r>
          </a:p>
          <a:p>
            <a:pPr algn="ctr"/>
            <a:r>
              <a:rPr lang="ru-RU" sz="1000"/>
              <a:t>Знакомство с рабочими  процедурами и</a:t>
            </a:r>
          </a:p>
          <a:p>
            <a:pPr algn="ctr"/>
            <a:r>
              <a:rPr lang="ru-RU" sz="1000"/>
              <a:t> корпоративной культурой, </a:t>
            </a:r>
          </a:p>
          <a:p>
            <a:pPr algn="ctr"/>
            <a:r>
              <a:rPr lang="ru-RU" sz="1000"/>
              <a:t>формирование комфортной </a:t>
            </a:r>
          </a:p>
          <a:p>
            <a:pPr algn="ctr"/>
            <a:r>
              <a:rPr lang="ru-RU" sz="1000"/>
              <a:t>психологической атмосферы, </a:t>
            </a:r>
          </a:p>
          <a:p>
            <a:pPr algn="ctr"/>
            <a:r>
              <a:rPr lang="ru-RU" sz="1000"/>
              <a:t>способствующей личностному и </a:t>
            </a:r>
          </a:p>
          <a:p>
            <a:pPr algn="ctr"/>
            <a:r>
              <a:rPr lang="ru-RU" sz="1000"/>
              <a:t>профессиональному развитию. </a:t>
            </a:r>
          </a:p>
        </p:txBody>
      </p:sp>
      <p:sp>
        <p:nvSpPr>
          <p:cNvPr id="51207" name="AutoShape 9"/>
          <p:cNvSpPr>
            <a:spLocks noChangeArrowheads="1"/>
          </p:cNvSpPr>
          <p:nvPr/>
        </p:nvSpPr>
        <p:spPr bwMode="auto">
          <a:xfrm>
            <a:off x="2057400" y="3952875"/>
            <a:ext cx="2438400" cy="1704975"/>
          </a:xfrm>
          <a:prstGeom prst="roundRect">
            <a:avLst>
              <a:gd name="adj" fmla="val 16667"/>
            </a:avLst>
          </a:prstGeom>
          <a:solidFill>
            <a:srgbClr val="CCFFCC"/>
          </a:solidFill>
          <a:ln w="9525">
            <a:solidFill>
              <a:srgbClr val="339966"/>
            </a:solidFill>
            <a:round/>
            <a:headEnd/>
            <a:tailEnd/>
          </a:ln>
        </p:spPr>
        <p:txBody>
          <a:bodyPr wrap="none" anchor="ctr"/>
          <a:lstStyle/>
          <a:p>
            <a:pPr algn="ctr"/>
            <a:r>
              <a:rPr lang="ru-RU"/>
              <a:t>  </a:t>
            </a:r>
            <a:r>
              <a:rPr lang="ru-RU" sz="1400" b="1" i="1"/>
              <a:t>Построении </a:t>
            </a:r>
          </a:p>
          <a:p>
            <a:pPr algn="ctr"/>
            <a:r>
              <a:rPr lang="ru-RU" sz="1400" b="1" i="1"/>
              <a:t>карьерной траектории.</a:t>
            </a:r>
          </a:p>
        </p:txBody>
      </p:sp>
      <p:sp>
        <p:nvSpPr>
          <p:cNvPr id="51208" name="AutoShape 10"/>
          <p:cNvSpPr>
            <a:spLocks noChangeArrowheads="1"/>
          </p:cNvSpPr>
          <p:nvPr/>
        </p:nvSpPr>
        <p:spPr bwMode="auto">
          <a:xfrm>
            <a:off x="8658225" y="3971925"/>
            <a:ext cx="3257550" cy="1552575"/>
          </a:xfrm>
          <a:prstGeom prst="roundRect">
            <a:avLst>
              <a:gd name="adj" fmla="val 16667"/>
            </a:avLst>
          </a:prstGeom>
          <a:solidFill>
            <a:srgbClr val="CCFFCC"/>
          </a:solidFill>
          <a:ln w="9525">
            <a:solidFill>
              <a:srgbClr val="339966"/>
            </a:solidFill>
            <a:round/>
            <a:headEnd/>
            <a:tailEnd/>
          </a:ln>
        </p:spPr>
        <p:txBody>
          <a:bodyPr wrap="none" anchor="ctr"/>
          <a:lstStyle/>
          <a:p>
            <a:pPr algn="ctr"/>
            <a:r>
              <a:rPr lang="ru-RU" sz="1200" b="1"/>
              <a:t>Профессиональное обучение,</a:t>
            </a:r>
          </a:p>
          <a:p>
            <a:pPr algn="ctr"/>
            <a:r>
              <a:rPr lang="ru-RU" sz="1200" b="1"/>
              <a:t>дополнительное профессиональное </a:t>
            </a:r>
          </a:p>
          <a:p>
            <a:pPr algn="ctr"/>
            <a:r>
              <a:rPr lang="ru-RU" sz="1200" b="1"/>
              <a:t>образование, повышение квалификации, </a:t>
            </a:r>
          </a:p>
          <a:p>
            <a:pPr algn="ctr"/>
            <a:r>
              <a:rPr lang="ru-RU" sz="1200" b="1"/>
              <a:t>участие в работе тренингов, </a:t>
            </a:r>
          </a:p>
          <a:p>
            <a:pPr algn="ctr"/>
            <a:r>
              <a:rPr lang="ru-RU" sz="1200" b="1"/>
              <a:t>курсовая подготовка.</a:t>
            </a:r>
          </a:p>
        </p:txBody>
      </p:sp>
      <p:sp>
        <p:nvSpPr>
          <p:cNvPr id="51209" name="AutoShape 11"/>
          <p:cNvSpPr>
            <a:spLocks noChangeArrowheads="1"/>
          </p:cNvSpPr>
          <p:nvPr/>
        </p:nvSpPr>
        <p:spPr bwMode="auto">
          <a:xfrm>
            <a:off x="5114925" y="4981575"/>
            <a:ext cx="2952750" cy="1257300"/>
          </a:xfrm>
          <a:prstGeom prst="roundRect">
            <a:avLst>
              <a:gd name="adj" fmla="val 16667"/>
            </a:avLst>
          </a:prstGeom>
          <a:solidFill>
            <a:srgbClr val="CCFFCC"/>
          </a:solidFill>
          <a:ln w="9525">
            <a:solidFill>
              <a:srgbClr val="339966"/>
            </a:solidFill>
            <a:round/>
            <a:headEnd/>
            <a:tailEnd/>
          </a:ln>
        </p:spPr>
        <p:txBody>
          <a:bodyPr wrap="none" anchor="ctr"/>
          <a:lstStyle/>
          <a:p>
            <a:pPr algn="ctr"/>
            <a:r>
              <a:rPr lang="ru-RU" sz="1200" b="1"/>
              <a:t>Участие в  корпоративных</a:t>
            </a:r>
          </a:p>
          <a:p>
            <a:pPr algn="ctr"/>
            <a:r>
              <a:rPr lang="ru-RU" sz="1200" b="1"/>
              <a:t> мероприятиях Компании.</a:t>
            </a:r>
          </a:p>
        </p:txBody>
      </p:sp>
      <p:sp>
        <p:nvSpPr>
          <p:cNvPr id="51210" name="AutoShape 6"/>
          <p:cNvSpPr>
            <a:spLocks noChangeArrowheads="1"/>
          </p:cNvSpPr>
          <p:nvPr/>
        </p:nvSpPr>
        <p:spPr bwMode="auto">
          <a:xfrm>
            <a:off x="4733925" y="1485900"/>
            <a:ext cx="3752850" cy="3133725"/>
          </a:xfrm>
          <a:prstGeom prst="roundRect">
            <a:avLst>
              <a:gd name="adj" fmla="val 16667"/>
            </a:avLst>
          </a:prstGeom>
          <a:solidFill>
            <a:srgbClr val="CCFFCC"/>
          </a:solidFill>
          <a:ln w="9525">
            <a:solidFill>
              <a:srgbClr val="339966"/>
            </a:solidFill>
            <a:round/>
            <a:headEnd/>
            <a:tailEnd/>
          </a:ln>
        </p:spPr>
        <p:txBody>
          <a:bodyPr wrap="none" anchor="ctr"/>
          <a:lstStyle/>
          <a:p>
            <a:pPr algn="ctr"/>
            <a:r>
              <a:rPr lang="ru-RU" sz="2000" b="1"/>
              <a:t>Система работы</a:t>
            </a:r>
          </a:p>
          <a:p>
            <a:pPr algn="ctr"/>
            <a:r>
              <a:rPr lang="ru-RU" sz="2000" b="1"/>
              <a:t> с молодыми сотрудниками </a:t>
            </a:r>
          </a:p>
          <a:p>
            <a:pPr algn="ctr"/>
            <a:r>
              <a:rPr lang="ru-RU" b="1"/>
              <a:t>на ОАО ХБК «Шуйские ситцы»</a:t>
            </a:r>
            <a:r>
              <a:rPr lang="ru-RU" sz="1400" b="1"/>
              <a:t> </a:t>
            </a:r>
          </a:p>
          <a:p>
            <a:pPr algn="ctr"/>
            <a:endParaRPr lang="ru-RU" sz="1400" b="1"/>
          </a:p>
          <a:p>
            <a:pPr algn="ctr"/>
            <a:r>
              <a:rPr lang="ru-RU" sz="1000" b="1"/>
              <a:t>Основная цель</a:t>
            </a:r>
            <a:r>
              <a:rPr lang="ru-RU" sz="1000"/>
              <a:t> – «закрепить»  молодежь на предприятии, </a:t>
            </a:r>
          </a:p>
          <a:p>
            <a:pPr algn="ctr"/>
            <a:r>
              <a:rPr lang="ru-RU" sz="1000"/>
              <a:t>создать условия для реализации молодыми работниками </a:t>
            </a:r>
          </a:p>
          <a:p>
            <a:pPr algn="ctr"/>
            <a:r>
              <a:rPr lang="ru-RU" sz="1000"/>
              <a:t>своего профессионального потенциала,</a:t>
            </a:r>
          </a:p>
          <a:p>
            <a:pPr algn="ctr"/>
            <a:r>
              <a:rPr lang="ru-RU" sz="1000"/>
              <a:t> социального становления,</a:t>
            </a:r>
          </a:p>
          <a:p>
            <a:pPr algn="ctr"/>
            <a:r>
              <a:rPr lang="ru-RU" sz="1000"/>
              <a:t> самореализации и участия в общественной и</a:t>
            </a:r>
          </a:p>
          <a:p>
            <a:pPr algn="ctr"/>
            <a:r>
              <a:rPr lang="ru-RU" sz="1000"/>
              <a:t> профессиональной деятельности.</a:t>
            </a:r>
          </a:p>
          <a:p>
            <a:pPr algn="ctr"/>
            <a:r>
              <a:rPr lang="ru-RU" sz="1000"/>
              <a:t>Необходимо обеспечить  условия для карьерного роста,</a:t>
            </a:r>
          </a:p>
          <a:p>
            <a:pPr algn="ctr"/>
            <a:r>
              <a:rPr lang="ru-RU" sz="1000"/>
              <a:t> расширения возможностей и реализации</a:t>
            </a:r>
          </a:p>
          <a:p>
            <a:pPr algn="ctr"/>
            <a:r>
              <a:rPr lang="ru-RU" sz="1000"/>
              <a:t> инновационного потенциала молодого человека в</a:t>
            </a:r>
          </a:p>
          <a:p>
            <a:pPr algn="ctr"/>
            <a:r>
              <a:rPr lang="ru-RU" sz="1000"/>
              <a:t> выборе своего профессионального пути.</a:t>
            </a:r>
          </a:p>
        </p:txBody>
      </p:sp>
      <p:sp>
        <p:nvSpPr>
          <p:cNvPr id="51211" name="AutoShape 13"/>
          <p:cNvSpPr>
            <a:spLocks noChangeArrowheads="1"/>
          </p:cNvSpPr>
          <p:nvPr/>
        </p:nvSpPr>
        <p:spPr bwMode="auto">
          <a:xfrm>
            <a:off x="3743325" y="257175"/>
            <a:ext cx="1971675" cy="1066800"/>
          </a:xfrm>
          <a:prstGeom prst="roundRect">
            <a:avLst>
              <a:gd name="adj" fmla="val 16667"/>
            </a:avLst>
          </a:prstGeom>
          <a:solidFill>
            <a:srgbClr val="CCFFCC"/>
          </a:solidFill>
          <a:ln w="9525">
            <a:solidFill>
              <a:srgbClr val="339966"/>
            </a:solidFill>
            <a:round/>
            <a:headEnd/>
            <a:tailEnd/>
          </a:ln>
        </p:spPr>
        <p:txBody>
          <a:bodyPr wrap="none" anchor="ctr"/>
          <a:lstStyle/>
          <a:p>
            <a:pPr algn="ctr"/>
            <a:r>
              <a:rPr lang="ru-RU" sz="1200"/>
              <a:t>Дополнительная </a:t>
            </a:r>
          </a:p>
          <a:p>
            <a:pPr algn="ctr"/>
            <a:r>
              <a:rPr lang="ru-RU" sz="1200"/>
              <a:t>поддержка </a:t>
            </a:r>
          </a:p>
          <a:p>
            <a:pPr algn="ctr"/>
            <a:r>
              <a:rPr lang="ru-RU" sz="1200"/>
              <a:t>молодых специалистов.</a:t>
            </a:r>
          </a:p>
        </p:txBody>
      </p:sp>
      <p:sp>
        <p:nvSpPr>
          <p:cNvPr id="51212" name="AutoShape 20"/>
          <p:cNvSpPr>
            <a:spLocks noChangeArrowheads="1"/>
          </p:cNvSpPr>
          <p:nvPr/>
        </p:nvSpPr>
        <p:spPr bwMode="auto">
          <a:xfrm>
            <a:off x="6191250" y="257175"/>
            <a:ext cx="2705100" cy="1047750"/>
          </a:xfrm>
          <a:prstGeom prst="roundRect">
            <a:avLst>
              <a:gd name="adj" fmla="val 16667"/>
            </a:avLst>
          </a:prstGeom>
          <a:solidFill>
            <a:srgbClr val="CCFFCC"/>
          </a:solidFill>
          <a:ln w="9525">
            <a:solidFill>
              <a:srgbClr val="339966"/>
            </a:solidFill>
            <a:round/>
            <a:headEnd/>
            <a:tailEnd/>
          </a:ln>
        </p:spPr>
        <p:txBody>
          <a:bodyPr wrap="none" anchor="ctr"/>
          <a:lstStyle/>
          <a:p>
            <a:pPr algn="ctr"/>
            <a:r>
              <a:rPr lang="ru-RU" sz="1200"/>
              <a:t>Участие в профессиональных </a:t>
            </a:r>
          </a:p>
          <a:p>
            <a:pPr algn="ctr"/>
            <a:r>
              <a:rPr lang="ru-RU" sz="1200"/>
              <a:t>конкурсах, выставках, форумах</a:t>
            </a:r>
          </a:p>
        </p:txBody>
      </p:sp>
      <p:sp>
        <p:nvSpPr>
          <p:cNvPr id="51213" name="Line 22"/>
          <p:cNvSpPr>
            <a:spLocks noChangeShapeType="1"/>
          </p:cNvSpPr>
          <p:nvPr/>
        </p:nvSpPr>
        <p:spPr bwMode="auto">
          <a:xfrm flipH="1" flipV="1">
            <a:off x="3600450" y="1771650"/>
            <a:ext cx="1123950" cy="542925"/>
          </a:xfrm>
          <a:prstGeom prst="line">
            <a:avLst/>
          </a:prstGeom>
          <a:noFill/>
          <a:ln w="9525">
            <a:solidFill>
              <a:schemeClr val="tx1"/>
            </a:solidFill>
            <a:round/>
            <a:headEnd type="triangle" w="med" len="med"/>
            <a:tailEnd type="triangle" w="med" len="med"/>
          </a:ln>
        </p:spPr>
        <p:txBody>
          <a:bodyPr/>
          <a:lstStyle/>
          <a:p>
            <a:endParaRPr lang="ru-RU"/>
          </a:p>
        </p:txBody>
      </p:sp>
      <p:sp>
        <p:nvSpPr>
          <p:cNvPr id="51214" name="Line 23"/>
          <p:cNvSpPr>
            <a:spLocks noChangeShapeType="1"/>
          </p:cNvSpPr>
          <p:nvPr/>
        </p:nvSpPr>
        <p:spPr bwMode="auto">
          <a:xfrm flipH="1">
            <a:off x="3562350" y="3324225"/>
            <a:ext cx="1171575" cy="628650"/>
          </a:xfrm>
          <a:prstGeom prst="line">
            <a:avLst/>
          </a:prstGeom>
          <a:noFill/>
          <a:ln w="9525">
            <a:solidFill>
              <a:schemeClr val="tx1"/>
            </a:solidFill>
            <a:round/>
            <a:headEnd type="triangle" w="med" len="med"/>
            <a:tailEnd type="triangle" w="med" len="med"/>
          </a:ln>
        </p:spPr>
        <p:txBody>
          <a:bodyPr/>
          <a:lstStyle/>
          <a:p>
            <a:endParaRPr lang="ru-RU"/>
          </a:p>
        </p:txBody>
      </p:sp>
      <p:sp>
        <p:nvSpPr>
          <p:cNvPr id="51215" name="Line 24"/>
          <p:cNvSpPr>
            <a:spLocks noChangeShapeType="1"/>
          </p:cNvSpPr>
          <p:nvPr/>
        </p:nvSpPr>
        <p:spPr bwMode="auto">
          <a:xfrm flipV="1">
            <a:off x="8477250" y="1800225"/>
            <a:ext cx="542925" cy="885825"/>
          </a:xfrm>
          <a:prstGeom prst="line">
            <a:avLst/>
          </a:prstGeom>
          <a:noFill/>
          <a:ln w="9525">
            <a:solidFill>
              <a:schemeClr val="tx1"/>
            </a:solidFill>
            <a:round/>
            <a:headEnd type="triangle" w="med" len="med"/>
            <a:tailEnd type="triangle" w="med" len="med"/>
          </a:ln>
        </p:spPr>
        <p:txBody>
          <a:bodyPr/>
          <a:lstStyle/>
          <a:p>
            <a:endParaRPr lang="ru-RU"/>
          </a:p>
        </p:txBody>
      </p:sp>
      <p:sp>
        <p:nvSpPr>
          <p:cNvPr id="51216" name="Line 25"/>
          <p:cNvSpPr>
            <a:spLocks noChangeShapeType="1"/>
          </p:cNvSpPr>
          <p:nvPr/>
        </p:nvSpPr>
        <p:spPr bwMode="auto">
          <a:xfrm>
            <a:off x="8486775" y="3495675"/>
            <a:ext cx="971550" cy="476250"/>
          </a:xfrm>
          <a:prstGeom prst="line">
            <a:avLst/>
          </a:prstGeom>
          <a:noFill/>
          <a:ln w="9525">
            <a:solidFill>
              <a:schemeClr val="tx1"/>
            </a:solidFill>
            <a:round/>
            <a:headEnd type="triangle" w="med" len="med"/>
            <a:tailEnd type="triangle" w="med" len="med"/>
          </a:ln>
        </p:spPr>
        <p:txBody>
          <a:bodyPr/>
          <a:lstStyle/>
          <a:p>
            <a:endParaRPr lang="ru-RU"/>
          </a:p>
        </p:txBody>
      </p:sp>
      <p:sp>
        <p:nvSpPr>
          <p:cNvPr id="51217" name="Line 26"/>
          <p:cNvSpPr>
            <a:spLocks noChangeShapeType="1"/>
          </p:cNvSpPr>
          <p:nvPr/>
        </p:nvSpPr>
        <p:spPr bwMode="auto">
          <a:xfrm flipV="1">
            <a:off x="7000875" y="1295400"/>
            <a:ext cx="704850" cy="180975"/>
          </a:xfrm>
          <a:prstGeom prst="line">
            <a:avLst/>
          </a:prstGeom>
          <a:noFill/>
          <a:ln w="9525">
            <a:solidFill>
              <a:schemeClr val="tx1"/>
            </a:solidFill>
            <a:round/>
            <a:headEnd type="triangle" w="med" len="med"/>
            <a:tailEnd type="triangle" w="med" len="med"/>
          </a:ln>
        </p:spPr>
        <p:txBody>
          <a:bodyPr/>
          <a:lstStyle/>
          <a:p>
            <a:endParaRPr lang="ru-RU"/>
          </a:p>
        </p:txBody>
      </p:sp>
      <p:sp>
        <p:nvSpPr>
          <p:cNvPr id="51218" name="Line 27"/>
          <p:cNvSpPr>
            <a:spLocks noChangeShapeType="1"/>
          </p:cNvSpPr>
          <p:nvPr/>
        </p:nvSpPr>
        <p:spPr bwMode="auto">
          <a:xfrm flipH="1" flipV="1">
            <a:off x="5362575" y="1323975"/>
            <a:ext cx="704850" cy="152400"/>
          </a:xfrm>
          <a:prstGeom prst="line">
            <a:avLst/>
          </a:prstGeom>
          <a:noFill/>
          <a:ln w="9525">
            <a:solidFill>
              <a:schemeClr val="tx1"/>
            </a:solidFill>
            <a:round/>
            <a:headEnd type="triangle" w="med" len="med"/>
            <a:tailEnd type="triangle" w="med" len="med"/>
          </a:ln>
        </p:spPr>
        <p:txBody>
          <a:bodyPr/>
          <a:lstStyle/>
          <a:p>
            <a:endParaRPr lang="ru-RU"/>
          </a:p>
        </p:txBody>
      </p:sp>
      <p:sp>
        <p:nvSpPr>
          <p:cNvPr id="51219" name="Line 29"/>
          <p:cNvSpPr>
            <a:spLocks noChangeShapeType="1"/>
          </p:cNvSpPr>
          <p:nvPr/>
        </p:nvSpPr>
        <p:spPr bwMode="auto">
          <a:xfrm>
            <a:off x="6638925" y="4619625"/>
            <a:ext cx="0" cy="371475"/>
          </a:xfrm>
          <a:prstGeom prst="line">
            <a:avLst/>
          </a:prstGeom>
          <a:noFill/>
          <a:ln w="9525">
            <a:solidFill>
              <a:schemeClr val="tx1"/>
            </a:solidFill>
            <a:round/>
            <a:headEnd type="triangle" w="med" len="med"/>
            <a:tailEnd type="triangle" w="med" len="med"/>
          </a:ln>
        </p:spPr>
        <p:txBody>
          <a:bodyPr/>
          <a:lstStyle/>
          <a:p>
            <a:endParaRPr lang="ru-RU"/>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2" descr="1682108673_ фабрика"/>
          <p:cNvPicPr>
            <a:picLocks noChangeAspect="1" noChangeArrowheads="1"/>
          </p:cNvPicPr>
          <p:nvPr/>
        </p:nvPicPr>
        <p:blipFill>
          <a:blip r:embed="rId2"/>
          <a:srcRect/>
          <a:stretch>
            <a:fillRect/>
          </a:stretch>
        </p:blipFill>
        <p:spPr bwMode="auto">
          <a:xfrm>
            <a:off x="4791075" y="2752725"/>
            <a:ext cx="3921125" cy="2851150"/>
          </a:xfrm>
          <a:prstGeom prst="rect">
            <a:avLst/>
          </a:prstGeom>
          <a:noFill/>
          <a:ln w="9525">
            <a:noFill/>
            <a:miter lim="800000"/>
            <a:headEnd/>
            <a:tailEnd/>
          </a:ln>
        </p:spPr>
      </p:pic>
      <p:sp>
        <p:nvSpPr>
          <p:cNvPr id="6" name="Прямоугольник 5"/>
          <p:cNvSpPr/>
          <p:nvPr/>
        </p:nvSpPr>
        <p:spPr>
          <a:xfrm>
            <a:off x="0" y="0"/>
            <a:ext cx="1065213" cy="6858000"/>
          </a:xfrm>
          <a:prstGeom prst="rect">
            <a:avLst/>
          </a:prstGeom>
          <a:solidFill>
            <a:srgbClr val="6C6C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52227" name="Заголовок 1"/>
          <p:cNvSpPr txBox="1">
            <a:spLocks/>
          </p:cNvSpPr>
          <p:nvPr/>
        </p:nvSpPr>
        <p:spPr bwMode="auto">
          <a:xfrm rot="-5400000">
            <a:off x="-1142206" y="4355306"/>
            <a:ext cx="3525838" cy="631825"/>
          </a:xfrm>
          <a:prstGeom prst="rect">
            <a:avLst/>
          </a:prstGeom>
          <a:noFill/>
          <a:ln w="9525">
            <a:noFill/>
            <a:miter lim="800000"/>
            <a:headEnd/>
            <a:tailEnd/>
          </a:ln>
        </p:spPr>
        <p:txBody>
          <a:bodyPr anchor="ctr"/>
          <a:lstStyle/>
          <a:p>
            <a:pPr algn="ctr">
              <a:lnSpc>
                <a:spcPct val="90000"/>
              </a:lnSpc>
            </a:pPr>
            <a:r>
              <a:rPr lang="ru-RU" sz="1400">
                <a:solidFill>
                  <a:schemeClr val="bg1"/>
                </a:solidFill>
              </a:rPr>
              <a:t>Профессиональное развитие молодежи </a:t>
            </a:r>
            <a:r>
              <a:rPr lang="ru-RU" b="1">
                <a:solidFill>
                  <a:srgbClr val="FFFF00"/>
                </a:solidFill>
              </a:rPr>
              <a:t>ОАО ХБК «Шуйские ситцы»</a:t>
            </a:r>
          </a:p>
        </p:txBody>
      </p:sp>
      <p:pic>
        <p:nvPicPr>
          <p:cNvPr id="52228" name="Рисунок 10"/>
          <p:cNvPicPr>
            <a:picLocks noChangeAspect="1"/>
          </p:cNvPicPr>
          <p:nvPr/>
        </p:nvPicPr>
        <p:blipFill>
          <a:blip r:embed="rId3"/>
          <a:srcRect/>
          <a:stretch>
            <a:fillRect/>
          </a:stretch>
        </p:blipFill>
        <p:spPr bwMode="auto">
          <a:xfrm>
            <a:off x="255588" y="247650"/>
            <a:ext cx="630237" cy="2336800"/>
          </a:xfrm>
          <a:prstGeom prst="rect">
            <a:avLst/>
          </a:prstGeom>
          <a:noFill/>
          <a:ln w="9525">
            <a:noFill/>
            <a:miter lim="800000"/>
            <a:headEnd/>
            <a:tailEnd/>
          </a:ln>
        </p:spPr>
      </p:pic>
      <p:sp>
        <p:nvSpPr>
          <p:cNvPr id="52229" name="Rectangle 5"/>
          <p:cNvSpPr>
            <a:spLocks noGrp="1"/>
          </p:cNvSpPr>
          <p:nvPr>
            <p:ph type="title" idx="4294967295"/>
          </p:nvPr>
        </p:nvSpPr>
        <p:spPr>
          <a:xfrm>
            <a:off x="1277938" y="184150"/>
            <a:ext cx="10533062" cy="2066925"/>
          </a:xfrm>
        </p:spPr>
        <p:txBody>
          <a:bodyPr/>
          <a:lstStyle/>
          <a:p>
            <a:pPr algn="just"/>
            <a:r>
              <a:rPr lang="ru-RU" sz="1600" smtClean="0">
                <a:latin typeface="Times New Roman" pitchFamily="18" charset="0"/>
              </a:rPr>
              <a:t>Работа с молодыми сотрудниками осуществляется на основании нормативных документов разработанных отделом по работе с персоналом: «Положение о молодом специалисте. Бонусная программа», «Положение об адаптации», «Положение о наставничестве для ОАО ХБК «Шуйские ситцы»,  «Положение об организации и осуществлению деятельности по профессиональному обучению, подготовке, переподготовке и повышению квалификации».  Работа с молодежью направлена на создание условий для активного и эффективного включения молодежи в реализацию производственных задач; развитие позитивных молодежных инициатив направленных на совершенствование производства. Значительную роль в формировании коллективизма и корпоративных отношений играет командное участие молодежи в разнообразных игровых турнирах в организации, а так же соревнованиях по различным видам спорта.</a:t>
            </a:r>
            <a:r>
              <a:rPr lang="ru-RU" sz="1400" b="1" smtClean="0">
                <a:latin typeface="Times New Roman" pitchFamily="18" charset="0"/>
              </a:rPr>
              <a:t> </a:t>
            </a:r>
          </a:p>
        </p:txBody>
      </p:sp>
      <p:pic>
        <p:nvPicPr>
          <p:cNvPr id="52230" name="Picture 10" descr="наставники"/>
          <p:cNvPicPr>
            <a:picLocks noChangeAspect="1" noChangeArrowheads="1"/>
          </p:cNvPicPr>
          <p:nvPr/>
        </p:nvPicPr>
        <p:blipFill>
          <a:blip r:embed="rId4"/>
          <a:srcRect/>
          <a:stretch>
            <a:fillRect/>
          </a:stretch>
        </p:blipFill>
        <p:spPr bwMode="auto">
          <a:xfrm>
            <a:off x="1500188" y="2454275"/>
            <a:ext cx="3273425" cy="3889375"/>
          </a:xfrm>
          <a:prstGeom prst="rect">
            <a:avLst/>
          </a:prstGeom>
          <a:noFill/>
          <a:ln w="38100">
            <a:solidFill>
              <a:schemeClr val="accent2"/>
            </a:solidFill>
            <a:miter lim="800000"/>
            <a:headEnd/>
            <a:tailEnd/>
          </a:ln>
        </p:spPr>
      </p:pic>
      <p:pic>
        <p:nvPicPr>
          <p:cNvPr id="52231" name="Picture 11" descr="работники"/>
          <p:cNvPicPr>
            <a:picLocks noChangeAspect="1" noChangeArrowheads="1"/>
          </p:cNvPicPr>
          <p:nvPr/>
        </p:nvPicPr>
        <p:blipFill>
          <a:blip r:embed="rId5"/>
          <a:srcRect/>
          <a:stretch>
            <a:fillRect/>
          </a:stretch>
        </p:blipFill>
        <p:spPr bwMode="auto">
          <a:xfrm>
            <a:off x="8766175" y="2127250"/>
            <a:ext cx="2927350" cy="4376738"/>
          </a:xfrm>
          <a:prstGeom prst="rect">
            <a:avLst/>
          </a:prstGeom>
          <a:noFill/>
          <a:ln w="38100">
            <a:solidFill>
              <a:schemeClr val="accent2"/>
            </a:solidFill>
            <a:miter lim="800000"/>
            <a:headEnd/>
            <a:tailEnd/>
          </a:ln>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1065213" cy="6858000"/>
          </a:xfrm>
          <a:prstGeom prst="rect">
            <a:avLst/>
          </a:prstGeom>
          <a:solidFill>
            <a:srgbClr val="6C6C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53250" name="Заголовок 1"/>
          <p:cNvSpPr txBox="1">
            <a:spLocks/>
          </p:cNvSpPr>
          <p:nvPr/>
        </p:nvSpPr>
        <p:spPr bwMode="auto">
          <a:xfrm rot="-5400000">
            <a:off x="-1142206" y="4355306"/>
            <a:ext cx="3525838" cy="631825"/>
          </a:xfrm>
          <a:prstGeom prst="rect">
            <a:avLst/>
          </a:prstGeom>
          <a:noFill/>
          <a:ln w="9525">
            <a:noFill/>
            <a:miter lim="800000"/>
            <a:headEnd/>
            <a:tailEnd/>
          </a:ln>
        </p:spPr>
        <p:txBody>
          <a:bodyPr anchor="ctr"/>
          <a:lstStyle/>
          <a:p>
            <a:pPr algn="ctr">
              <a:lnSpc>
                <a:spcPct val="90000"/>
              </a:lnSpc>
            </a:pPr>
            <a:r>
              <a:rPr lang="ru-RU" sz="1400">
                <a:solidFill>
                  <a:schemeClr val="bg1"/>
                </a:solidFill>
              </a:rPr>
              <a:t>Профессиональное развитие молодежи </a:t>
            </a:r>
            <a:r>
              <a:rPr lang="ru-RU" b="1">
                <a:solidFill>
                  <a:srgbClr val="FFFF00"/>
                </a:solidFill>
              </a:rPr>
              <a:t>ОАО ХБК «Шуйские ситцы»</a:t>
            </a:r>
          </a:p>
        </p:txBody>
      </p:sp>
      <p:pic>
        <p:nvPicPr>
          <p:cNvPr id="53251" name="Рисунок 10"/>
          <p:cNvPicPr>
            <a:picLocks noChangeAspect="1"/>
          </p:cNvPicPr>
          <p:nvPr/>
        </p:nvPicPr>
        <p:blipFill>
          <a:blip r:embed="rId2"/>
          <a:srcRect/>
          <a:stretch>
            <a:fillRect/>
          </a:stretch>
        </p:blipFill>
        <p:spPr bwMode="auto">
          <a:xfrm>
            <a:off x="255588" y="247650"/>
            <a:ext cx="630237" cy="2336800"/>
          </a:xfrm>
          <a:prstGeom prst="rect">
            <a:avLst/>
          </a:prstGeom>
          <a:noFill/>
          <a:ln w="9525">
            <a:noFill/>
            <a:miter lim="800000"/>
            <a:headEnd/>
            <a:tailEnd/>
          </a:ln>
        </p:spPr>
      </p:pic>
      <p:sp>
        <p:nvSpPr>
          <p:cNvPr id="53252" name="Rectangle 5"/>
          <p:cNvSpPr>
            <a:spLocks noGrp="1"/>
          </p:cNvSpPr>
          <p:nvPr>
            <p:ph type="title" idx="4294967295"/>
          </p:nvPr>
        </p:nvSpPr>
        <p:spPr>
          <a:xfrm>
            <a:off x="1277938" y="184150"/>
            <a:ext cx="10533062" cy="1266825"/>
          </a:xfrm>
        </p:spPr>
        <p:txBody>
          <a:bodyPr/>
          <a:lstStyle/>
          <a:p>
            <a:pPr algn="just"/>
            <a:r>
              <a:rPr lang="ru-RU" sz="1600" smtClean="0">
                <a:latin typeface="Times New Roman" pitchFamily="18" charset="0"/>
              </a:rPr>
              <a:t>Адаптация на предприятии направлена на развитие профессиональной компетентности, освоение специфики работы, профессиональных умений, навыков, самостоятельная реализация профессиональных обязанностей соответствующего качества, получение практического опыта работы по направлению деятельности, определение перспектив профессионального развития и карьерного роста.</a:t>
            </a:r>
            <a:r>
              <a:rPr lang="ru-RU" sz="1600" b="1" smtClean="0">
                <a:latin typeface="Times New Roman" pitchFamily="18" charset="0"/>
              </a:rPr>
              <a:t> </a:t>
            </a:r>
            <a:r>
              <a:rPr lang="ru-RU" sz="1600" smtClean="0">
                <a:latin typeface="Times New Roman" pitchFamily="18" charset="0"/>
              </a:rPr>
              <a:t>В рамках адаптации работает программа по наставничеству. Сотрудники проходят профессиональную подготовку непосредственно на рабочем месте совместно с более опытным работником- наставником.</a:t>
            </a:r>
            <a:r>
              <a:rPr lang="ru-RU" sz="1400" b="1" smtClean="0">
                <a:latin typeface="Times New Roman" pitchFamily="18" charset="0"/>
              </a:rPr>
              <a:t> </a:t>
            </a:r>
          </a:p>
        </p:txBody>
      </p:sp>
      <p:pic>
        <p:nvPicPr>
          <p:cNvPr id="53253" name="Picture 9" descr="bel_0860"/>
          <p:cNvPicPr>
            <a:picLocks noChangeAspect="1" noChangeArrowheads="1"/>
          </p:cNvPicPr>
          <p:nvPr/>
        </p:nvPicPr>
        <p:blipFill>
          <a:blip r:embed="rId3"/>
          <a:srcRect l="18124" t="11412" b="5157"/>
          <a:stretch>
            <a:fillRect/>
          </a:stretch>
        </p:blipFill>
        <p:spPr bwMode="auto">
          <a:xfrm>
            <a:off x="1231900" y="1665288"/>
            <a:ext cx="5268913" cy="3578225"/>
          </a:xfrm>
          <a:prstGeom prst="rect">
            <a:avLst/>
          </a:prstGeom>
          <a:noFill/>
          <a:ln w="38100">
            <a:solidFill>
              <a:schemeClr val="accent2"/>
            </a:solidFill>
            <a:miter lim="800000"/>
            <a:headEnd/>
            <a:tailEnd/>
          </a:ln>
        </p:spPr>
      </p:pic>
      <p:pic>
        <p:nvPicPr>
          <p:cNvPr id="53254" name="Picture 11" descr="DSC00128"/>
          <p:cNvPicPr>
            <a:picLocks noChangeAspect="1" noChangeArrowheads="1"/>
          </p:cNvPicPr>
          <p:nvPr/>
        </p:nvPicPr>
        <p:blipFill>
          <a:blip r:embed="rId4"/>
          <a:srcRect/>
          <a:stretch>
            <a:fillRect/>
          </a:stretch>
        </p:blipFill>
        <p:spPr bwMode="auto">
          <a:xfrm>
            <a:off x="5067300" y="2082800"/>
            <a:ext cx="6642100" cy="4422775"/>
          </a:xfrm>
          <a:prstGeom prst="rect">
            <a:avLst/>
          </a:prstGeom>
          <a:noFill/>
          <a:ln w="38100">
            <a:solidFill>
              <a:schemeClr val="accent2"/>
            </a:solid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1065213" cy="6858000"/>
          </a:xfrm>
          <a:prstGeom prst="rect">
            <a:avLst/>
          </a:prstGeom>
          <a:solidFill>
            <a:srgbClr val="6C6C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7410" name="Заголовок 1"/>
          <p:cNvSpPr txBox="1">
            <a:spLocks/>
          </p:cNvSpPr>
          <p:nvPr/>
        </p:nvSpPr>
        <p:spPr bwMode="auto">
          <a:xfrm rot="-5400000">
            <a:off x="-1193006" y="4253706"/>
            <a:ext cx="3525838" cy="631825"/>
          </a:xfrm>
          <a:prstGeom prst="rect">
            <a:avLst/>
          </a:prstGeom>
          <a:noFill/>
          <a:ln w="9525">
            <a:noFill/>
            <a:miter lim="800000"/>
            <a:headEnd/>
            <a:tailEnd/>
          </a:ln>
        </p:spPr>
        <p:txBody>
          <a:bodyPr anchor="ctr"/>
          <a:lstStyle/>
          <a:p>
            <a:pPr>
              <a:lnSpc>
                <a:spcPct val="90000"/>
              </a:lnSpc>
            </a:pPr>
            <a:r>
              <a:rPr lang="ru-RU" sz="1400">
                <a:solidFill>
                  <a:schemeClr val="bg1"/>
                </a:solidFill>
                <a:latin typeface="Times New Roman" pitchFamily="18" charset="0"/>
                <a:cs typeface="Tahoma" pitchFamily="34" charset="0"/>
              </a:rPr>
              <a:t>Профессиональное</a:t>
            </a:r>
            <a:r>
              <a:rPr lang="ru-RU" sz="1400">
                <a:solidFill>
                  <a:schemeClr val="bg1"/>
                </a:solidFill>
                <a:latin typeface="Tahoma" pitchFamily="34" charset="0"/>
                <a:cs typeface="Tahoma" pitchFamily="34" charset="0"/>
              </a:rPr>
              <a:t> развитие молодежи </a:t>
            </a:r>
          </a:p>
        </p:txBody>
      </p:sp>
      <p:pic>
        <p:nvPicPr>
          <p:cNvPr id="17411" name="Рисунок 10"/>
          <p:cNvPicPr>
            <a:picLocks noChangeAspect="1"/>
          </p:cNvPicPr>
          <p:nvPr/>
        </p:nvPicPr>
        <p:blipFill>
          <a:blip r:embed="rId2"/>
          <a:srcRect/>
          <a:stretch>
            <a:fillRect/>
          </a:stretch>
        </p:blipFill>
        <p:spPr bwMode="auto">
          <a:xfrm>
            <a:off x="255588" y="247650"/>
            <a:ext cx="630237" cy="2336800"/>
          </a:xfrm>
          <a:prstGeom prst="rect">
            <a:avLst/>
          </a:prstGeom>
          <a:noFill/>
          <a:ln w="9525">
            <a:noFill/>
            <a:miter lim="800000"/>
            <a:headEnd/>
            <a:tailEnd/>
          </a:ln>
        </p:spPr>
      </p:pic>
      <p:sp>
        <p:nvSpPr>
          <p:cNvPr id="17412" name="AutoShape 6"/>
          <p:cNvSpPr>
            <a:spLocks noChangeArrowheads="1"/>
          </p:cNvSpPr>
          <p:nvPr/>
        </p:nvSpPr>
        <p:spPr bwMode="auto">
          <a:xfrm>
            <a:off x="3876675" y="282575"/>
            <a:ext cx="5975350" cy="657225"/>
          </a:xfrm>
          <a:prstGeom prst="roundRect">
            <a:avLst>
              <a:gd name="adj" fmla="val 16667"/>
            </a:avLst>
          </a:prstGeom>
          <a:solidFill>
            <a:srgbClr val="FBE2D1"/>
          </a:solidFill>
          <a:ln w="9525">
            <a:solidFill>
              <a:schemeClr val="tx1"/>
            </a:solidFill>
            <a:round/>
            <a:headEnd/>
            <a:tailEnd/>
          </a:ln>
        </p:spPr>
        <p:txBody>
          <a:bodyPr wrap="none" anchor="ctr"/>
          <a:lstStyle/>
          <a:p>
            <a:pPr algn="ctr" eaLnBrk="0" hangingPunct="0"/>
            <a:r>
              <a:rPr lang="ru-RU" sz="2800" b="1">
                <a:solidFill>
                  <a:schemeClr val="hlink"/>
                </a:solidFill>
                <a:latin typeface="Lucida Sans Typewriter" pitchFamily="49" charset="0"/>
              </a:rPr>
              <a:t>целевая аудитория</a:t>
            </a:r>
          </a:p>
        </p:txBody>
      </p:sp>
      <p:pic>
        <p:nvPicPr>
          <p:cNvPr id="17413" name="Picture 7" descr="scale_1200"/>
          <p:cNvPicPr>
            <a:picLocks noChangeAspect="1" noChangeArrowheads="1"/>
          </p:cNvPicPr>
          <p:nvPr/>
        </p:nvPicPr>
        <p:blipFill>
          <a:blip r:embed="rId3"/>
          <a:srcRect/>
          <a:stretch>
            <a:fillRect/>
          </a:stretch>
        </p:blipFill>
        <p:spPr bwMode="auto">
          <a:xfrm>
            <a:off x="1212850" y="1163638"/>
            <a:ext cx="2098675" cy="1820862"/>
          </a:xfrm>
          <a:prstGeom prst="rect">
            <a:avLst/>
          </a:prstGeom>
          <a:noFill/>
          <a:ln w="38100">
            <a:solidFill>
              <a:srgbClr val="99CCFF"/>
            </a:solidFill>
            <a:miter lim="800000"/>
            <a:headEnd/>
            <a:tailEnd/>
          </a:ln>
        </p:spPr>
      </p:pic>
      <p:sp>
        <p:nvSpPr>
          <p:cNvPr id="17414" name="AutoShape 8"/>
          <p:cNvSpPr>
            <a:spLocks noChangeArrowheads="1"/>
          </p:cNvSpPr>
          <p:nvPr/>
        </p:nvSpPr>
        <p:spPr bwMode="auto">
          <a:xfrm>
            <a:off x="3554413" y="1608138"/>
            <a:ext cx="1055687" cy="631825"/>
          </a:xfrm>
          <a:prstGeom prst="rightArrow">
            <a:avLst>
              <a:gd name="adj1" fmla="val 50000"/>
              <a:gd name="adj2" fmla="val 41771"/>
            </a:avLst>
          </a:prstGeom>
          <a:solidFill>
            <a:schemeClr val="accent1"/>
          </a:solidFill>
          <a:ln w="9525">
            <a:solidFill>
              <a:srgbClr val="99CCFF"/>
            </a:solidFill>
            <a:miter lim="800000"/>
            <a:headEnd/>
            <a:tailEnd/>
          </a:ln>
        </p:spPr>
        <p:txBody>
          <a:bodyPr wrap="none" anchor="ctr"/>
          <a:lstStyle/>
          <a:p>
            <a:pPr eaLnBrk="0" hangingPunct="0"/>
            <a:endParaRPr lang="ru-RU"/>
          </a:p>
        </p:txBody>
      </p:sp>
      <p:sp>
        <p:nvSpPr>
          <p:cNvPr id="17415" name="AutoShape 9"/>
          <p:cNvSpPr>
            <a:spLocks noChangeArrowheads="1"/>
          </p:cNvSpPr>
          <p:nvPr/>
        </p:nvSpPr>
        <p:spPr bwMode="auto">
          <a:xfrm>
            <a:off x="1095375" y="3130550"/>
            <a:ext cx="2524125" cy="630238"/>
          </a:xfrm>
          <a:prstGeom prst="roundRect">
            <a:avLst>
              <a:gd name="adj" fmla="val 16667"/>
            </a:avLst>
          </a:prstGeom>
          <a:solidFill>
            <a:srgbClr val="FBE2D1"/>
          </a:solidFill>
          <a:ln w="9525">
            <a:solidFill>
              <a:srgbClr val="99CCFF"/>
            </a:solidFill>
            <a:round/>
            <a:headEnd/>
            <a:tailEnd/>
          </a:ln>
        </p:spPr>
        <p:txBody>
          <a:bodyPr wrap="none" anchor="ctr"/>
          <a:lstStyle/>
          <a:p>
            <a:pPr algn="ctr" eaLnBrk="0" hangingPunct="0"/>
            <a:r>
              <a:rPr lang="ru-RU" sz="1200" b="1">
                <a:solidFill>
                  <a:schemeClr val="hlink"/>
                </a:solidFill>
              </a:rPr>
              <a:t>Воспитанники детских </a:t>
            </a:r>
          </a:p>
          <a:p>
            <a:pPr algn="ctr" eaLnBrk="0" hangingPunct="0"/>
            <a:r>
              <a:rPr lang="ru-RU" sz="1200" b="1">
                <a:solidFill>
                  <a:schemeClr val="hlink"/>
                </a:solidFill>
              </a:rPr>
              <a:t>дошкольных учреждений и дети</a:t>
            </a:r>
          </a:p>
          <a:p>
            <a:pPr algn="ctr" eaLnBrk="0" hangingPunct="0"/>
            <a:r>
              <a:rPr lang="ru-RU" sz="1200" b="1">
                <a:solidFill>
                  <a:schemeClr val="hlink"/>
                </a:solidFill>
              </a:rPr>
              <a:t> сотрудников Компании</a:t>
            </a:r>
          </a:p>
        </p:txBody>
      </p:sp>
      <p:pic>
        <p:nvPicPr>
          <p:cNvPr id="17416" name="Picture 10" descr="gas-kvas-"/>
          <p:cNvPicPr>
            <a:picLocks noChangeAspect="1" noChangeArrowheads="1"/>
          </p:cNvPicPr>
          <p:nvPr/>
        </p:nvPicPr>
        <p:blipFill>
          <a:blip r:embed="rId4"/>
          <a:srcRect/>
          <a:stretch>
            <a:fillRect/>
          </a:stretch>
        </p:blipFill>
        <p:spPr bwMode="auto">
          <a:xfrm>
            <a:off x="4652963" y="1131888"/>
            <a:ext cx="2690812" cy="1876425"/>
          </a:xfrm>
          <a:prstGeom prst="rect">
            <a:avLst/>
          </a:prstGeom>
          <a:noFill/>
          <a:ln w="9525">
            <a:noFill/>
            <a:miter lim="800000"/>
            <a:headEnd/>
            <a:tailEnd/>
          </a:ln>
        </p:spPr>
      </p:pic>
      <p:sp>
        <p:nvSpPr>
          <p:cNvPr id="17417" name="AutoShape 11"/>
          <p:cNvSpPr>
            <a:spLocks noChangeArrowheads="1"/>
          </p:cNvSpPr>
          <p:nvPr/>
        </p:nvSpPr>
        <p:spPr bwMode="auto">
          <a:xfrm>
            <a:off x="4391025" y="3194050"/>
            <a:ext cx="3027363" cy="552450"/>
          </a:xfrm>
          <a:prstGeom prst="roundRect">
            <a:avLst>
              <a:gd name="adj" fmla="val 16667"/>
            </a:avLst>
          </a:prstGeom>
          <a:solidFill>
            <a:srgbClr val="FBE2D1"/>
          </a:solidFill>
          <a:ln w="9525">
            <a:solidFill>
              <a:srgbClr val="99CCFF"/>
            </a:solidFill>
            <a:round/>
            <a:headEnd/>
            <a:tailEnd/>
          </a:ln>
        </p:spPr>
        <p:txBody>
          <a:bodyPr wrap="none" anchor="ctr"/>
          <a:lstStyle/>
          <a:p>
            <a:pPr algn="ctr" eaLnBrk="0" hangingPunct="0"/>
            <a:r>
              <a:rPr lang="ru-RU" sz="1600" b="1">
                <a:solidFill>
                  <a:schemeClr val="hlink"/>
                </a:solidFill>
              </a:rPr>
              <a:t>Учащиеся  школ</a:t>
            </a:r>
          </a:p>
          <a:p>
            <a:pPr algn="ctr" eaLnBrk="0" hangingPunct="0"/>
            <a:r>
              <a:rPr lang="ru-RU" sz="1600" b="1">
                <a:solidFill>
                  <a:schemeClr val="hlink"/>
                </a:solidFill>
              </a:rPr>
              <a:t> города и района</a:t>
            </a:r>
            <a:r>
              <a:rPr lang="ru-RU" sz="1400" b="1">
                <a:solidFill>
                  <a:schemeClr val="hlink"/>
                </a:solidFill>
              </a:rPr>
              <a:t> </a:t>
            </a:r>
          </a:p>
        </p:txBody>
      </p:sp>
      <p:sp>
        <p:nvSpPr>
          <p:cNvPr id="17418" name="AutoShape 12"/>
          <p:cNvSpPr>
            <a:spLocks noChangeArrowheads="1"/>
          </p:cNvSpPr>
          <p:nvPr/>
        </p:nvSpPr>
        <p:spPr bwMode="auto">
          <a:xfrm>
            <a:off x="7356475" y="1701800"/>
            <a:ext cx="1414463" cy="695325"/>
          </a:xfrm>
          <a:prstGeom prst="rightArrow">
            <a:avLst>
              <a:gd name="adj1" fmla="val 50000"/>
              <a:gd name="adj2" fmla="val 50856"/>
            </a:avLst>
          </a:prstGeom>
          <a:solidFill>
            <a:schemeClr val="accent1"/>
          </a:solidFill>
          <a:ln w="28575">
            <a:solidFill>
              <a:srgbClr val="99CCFF"/>
            </a:solidFill>
            <a:miter lim="800000"/>
            <a:headEnd/>
            <a:tailEnd/>
          </a:ln>
        </p:spPr>
        <p:txBody>
          <a:bodyPr wrap="none" anchor="ctr"/>
          <a:lstStyle/>
          <a:p>
            <a:pPr eaLnBrk="0" hangingPunct="0"/>
            <a:endParaRPr lang="ru-RU"/>
          </a:p>
        </p:txBody>
      </p:sp>
      <p:pic>
        <p:nvPicPr>
          <p:cNvPr id="17419" name="Picture 13" descr="scale_1200"/>
          <p:cNvPicPr>
            <a:picLocks noChangeAspect="1" noChangeArrowheads="1"/>
          </p:cNvPicPr>
          <p:nvPr/>
        </p:nvPicPr>
        <p:blipFill>
          <a:blip r:embed="rId5"/>
          <a:srcRect/>
          <a:stretch>
            <a:fillRect/>
          </a:stretch>
        </p:blipFill>
        <p:spPr bwMode="auto">
          <a:xfrm>
            <a:off x="8799513" y="1166813"/>
            <a:ext cx="2943225" cy="1858962"/>
          </a:xfrm>
          <a:prstGeom prst="rect">
            <a:avLst/>
          </a:prstGeom>
          <a:noFill/>
          <a:ln w="9525">
            <a:solidFill>
              <a:srgbClr val="99CCFF"/>
            </a:solidFill>
            <a:miter lim="800000"/>
            <a:headEnd/>
            <a:tailEnd/>
          </a:ln>
        </p:spPr>
      </p:pic>
      <p:sp>
        <p:nvSpPr>
          <p:cNvPr id="17420" name="AutoShape 14"/>
          <p:cNvSpPr>
            <a:spLocks noChangeArrowheads="1"/>
          </p:cNvSpPr>
          <p:nvPr/>
        </p:nvSpPr>
        <p:spPr bwMode="auto">
          <a:xfrm>
            <a:off x="8423275" y="3154363"/>
            <a:ext cx="3386138" cy="825500"/>
          </a:xfrm>
          <a:prstGeom prst="roundRect">
            <a:avLst>
              <a:gd name="adj" fmla="val 16667"/>
            </a:avLst>
          </a:prstGeom>
          <a:solidFill>
            <a:srgbClr val="FBE2D1"/>
          </a:solidFill>
          <a:ln w="9525">
            <a:solidFill>
              <a:srgbClr val="99CCFF"/>
            </a:solidFill>
            <a:round/>
            <a:headEnd/>
            <a:tailEnd/>
          </a:ln>
        </p:spPr>
        <p:txBody>
          <a:bodyPr wrap="none" anchor="ctr"/>
          <a:lstStyle/>
          <a:p>
            <a:pPr algn="ctr" eaLnBrk="0" hangingPunct="0"/>
            <a:r>
              <a:rPr lang="ru-RU" sz="1400" b="1">
                <a:solidFill>
                  <a:schemeClr val="hlink"/>
                </a:solidFill>
              </a:rPr>
              <a:t>Обучающиеся среднего </a:t>
            </a:r>
          </a:p>
          <a:p>
            <a:pPr algn="ctr" eaLnBrk="0" hangingPunct="0"/>
            <a:r>
              <a:rPr lang="ru-RU" sz="1400" b="1">
                <a:solidFill>
                  <a:schemeClr val="hlink"/>
                </a:solidFill>
              </a:rPr>
              <a:t>профессионального и высшего </a:t>
            </a:r>
          </a:p>
          <a:p>
            <a:pPr algn="ctr" eaLnBrk="0" hangingPunct="0"/>
            <a:r>
              <a:rPr lang="ru-RU" sz="1400" b="1">
                <a:solidFill>
                  <a:schemeClr val="hlink"/>
                </a:solidFill>
              </a:rPr>
              <a:t>профессионального образования</a:t>
            </a:r>
            <a:r>
              <a:rPr lang="ru-RU" b="1"/>
              <a:t> </a:t>
            </a:r>
          </a:p>
        </p:txBody>
      </p:sp>
      <p:sp>
        <p:nvSpPr>
          <p:cNvPr id="17421" name="AutoShape 16"/>
          <p:cNvSpPr>
            <a:spLocks noChangeArrowheads="1"/>
          </p:cNvSpPr>
          <p:nvPr/>
        </p:nvSpPr>
        <p:spPr bwMode="auto">
          <a:xfrm rot="10800000">
            <a:off x="10077450" y="4100513"/>
            <a:ext cx="1333500" cy="1236662"/>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rgbClr val="99CCFF"/>
            </a:solidFill>
            <a:miter lim="800000"/>
            <a:headEnd/>
            <a:tailEnd/>
          </a:ln>
        </p:spPr>
        <p:txBody>
          <a:bodyPr wrap="none" anchor="ctr"/>
          <a:lstStyle/>
          <a:p>
            <a:endParaRPr lang="ru-RU"/>
          </a:p>
        </p:txBody>
      </p:sp>
      <p:pic>
        <p:nvPicPr>
          <p:cNvPr id="17422" name="Picture 17" descr="рабочие"/>
          <p:cNvPicPr>
            <a:picLocks noChangeAspect="1" noChangeArrowheads="1"/>
          </p:cNvPicPr>
          <p:nvPr/>
        </p:nvPicPr>
        <p:blipFill>
          <a:blip r:embed="rId6"/>
          <a:srcRect l="26579"/>
          <a:stretch>
            <a:fillRect/>
          </a:stretch>
        </p:blipFill>
        <p:spPr bwMode="auto">
          <a:xfrm>
            <a:off x="7540625" y="4149725"/>
            <a:ext cx="2254250" cy="1601788"/>
          </a:xfrm>
          <a:prstGeom prst="rect">
            <a:avLst/>
          </a:prstGeom>
          <a:noFill/>
          <a:ln w="28575">
            <a:solidFill>
              <a:srgbClr val="99CCFF"/>
            </a:solidFill>
            <a:miter lim="800000"/>
            <a:headEnd/>
            <a:tailEnd/>
          </a:ln>
        </p:spPr>
      </p:pic>
      <p:sp>
        <p:nvSpPr>
          <p:cNvPr id="17423" name="AutoShape 18"/>
          <p:cNvSpPr>
            <a:spLocks noChangeArrowheads="1"/>
          </p:cNvSpPr>
          <p:nvPr/>
        </p:nvSpPr>
        <p:spPr bwMode="auto">
          <a:xfrm>
            <a:off x="7369175" y="5992813"/>
            <a:ext cx="3017838" cy="630237"/>
          </a:xfrm>
          <a:prstGeom prst="roundRect">
            <a:avLst>
              <a:gd name="adj" fmla="val 16667"/>
            </a:avLst>
          </a:prstGeom>
          <a:solidFill>
            <a:srgbClr val="FBE2D1"/>
          </a:solidFill>
          <a:ln w="9525">
            <a:solidFill>
              <a:schemeClr val="hlink"/>
            </a:solidFill>
            <a:round/>
            <a:headEnd/>
            <a:tailEnd/>
          </a:ln>
        </p:spPr>
        <p:txBody>
          <a:bodyPr wrap="none" anchor="ctr"/>
          <a:lstStyle/>
          <a:p>
            <a:pPr algn="ctr"/>
            <a:r>
              <a:rPr lang="ru-RU" b="1">
                <a:solidFill>
                  <a:schemeClr val="hlink"/>
                </a:solidFill>
              </a:rPr>
              <a:t>Молодые специалисты   </a:t>
            </a:r>
          </a:p>
        </p:txBody>
      </p:sp>
      <p:pic>
        <p:nvPicPr>
          <p:cNvPr id="17424" name="Picture 21" descr="4 рабочие"/>
          <p:cNvPicPr>
            <a:picLocks noChangeAspect="1" noChangeArrowheads="1"/>
          </p:cNvPicPr>
          <p:nvPr/>
        </p:nvPicPr>
        <p:blipFill>
          <a:blip r:embed="rId7"/>
          <a:srcRect/>
          <a:stretch>
            <a:fillRect/>
          </a:stretch>
        </p:blipFill>
        <p:spPr bwMode="auto">
          <a:xfrm>
            <a:off x="2246313" y="3968750"/>
            <a:ext cx="3230562" cy="1887538"/>
          </a:xfrm>
          <a:prstGeom prst="rect">
            <a:avLst/>
          </a:prstGeom>
          <a:noFill/>
          <a:ln w="38100">
            <a:solidFill>
              <a:srgbClr val="99CCFF"/>
            </a:solidFill>
            <a:miter lim="800000"/>
            <a:headEnd/>
            <a:tailEnd/>
          </a:ln>
        </p:spPr>
      </p:pic>
      <p:sp>
        <p:nvSpPr>
          <p:cNvPr id="17425" name="AutoShape 22"/>
          <p:cNvSpPr>
            <a:spLocks noChangeArrowheads="1"/>
          </p:cNvSpPr>
          <p:nvPr/>
        </p:nvSpPr>
        <p:spPr bwMode="auto">
          <a:xfrm>
            <a:off x="1900238" y="6054725"/>
            <a:ext cx="3870325" cy="620713"/>
          </a:xfrm>
          <a:prstGeom prst="roundRect">
            <a:avLst>
              <a:gd name="adj" fmla="val 16667"/>
            </a:avLst>
          </a:prstGeom>
          <a:solidFill>
            <a:srgbClr val="FBE2D1"/>
          </a:solidFill>
          <a:ln w="9525">
            <a:solidFill>
              <a:srgbClr val="99CCFF"/>
            </a:solidFill>
            <a:round/>
            <a:headEnd/>
            <a:tailEnd/>
          </a:ln>
        </p:spPr>
        <p:txBody>
          <a:bodyPr wrap="none" anchor="ctr"/>
          <a:lstStyle/>
          <a:p>
            <a:pPr algn="ctr"/>
            <a:r>
              <a:rPr lang="ru-RU" sz="1400" b="1">
                <a:solidFill>
                  <a:schemeClr val="hlink"/>
                </a:solidFill>
              </a:rPr>
              <a:t>Молодые сотрудники компании</a:t>
            </a:r>
            <a:r>
              <a:rPr lang="ru-RU" sz="1400">
                <a:solidFill>
                  <a:schemeClr val="hlink"/>
                </a:solidFill>
              </a:rPr>
              <a:t> </a:t>
            </a:r>
          </a:p>
        </p:txBody>
      </p:sp>
      <p:sp>
        <p:nvSpPr>
          <p:cNvPr id="17426" name="AutoShape 23"/>
          <p:cNvSpPr>
            <a:spLocks noChangeArrowheads="1"/>
          </p:cNvSpPr>
          <p:nvPr/>
        </p:nvSpPr>
        <p:spPr bwMode="auto">
          <a:xfrm>
            <a:off x="5589588" y="4633913"/>
            <a:ext cx="1681162" cy="641350"/>
          </a:xfrm>
          <a:prstGeom prst="leftArrow">
            <a:avLst>
              <a:gd name="adj1" fmla="val 50000"/>
              <a:gd name="adj2" fmla="val 65532"/>
            </a:avLst>
          </a:prstGeom>
          <a:solidFill>
            <a:schemeClr val="accent1"/>
          </a:solidFill>
          <a:ln w="9525">
            <a:solidFill>
              <a:srgbClr val="99CCFF"/>
            </a:solidFill>
            <a:miter lim="800000"/>
            <a:headEnd/>
            <a:tailEnd/>
          </a:ln>
        </p:spPr>
        <p:txBody>
          <a:bodyPr wrap="none" anchor="ctr"/>
          <a:lstStyle/>
          <a:p>
            <a:endParaRPr lang="ru-RU"/>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1065213" cy="6858000"/>
          </a:xfrm>
          <a:prstGeom prst="rect">
            <a:avLst/>
          </a:prstGeom>
          <a:solidFill>
            <a:srgbClr val="6C6C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54274" name="Заголовок 1"/>
          <p:cNvSpPr txBox="1">
            <a:spLocks/>
          </p:cNvSpPr>
          <p:nvPr/>
        </p:nvSpPr>
        <p:spPr bwMode="auto">
          <a:xfrm rot="-5400000">
            <a:off x="-1193006" y="4253706"/>
            <a:ext cx="3525838" cy="631825"/>
          </a:xfrm>
          <a:prstGeom prst="rect">
            <a:avLst/>
          </a:prstGeom>
          <a:noFill/>
          <a:ln w="9525">
            <a:noFill/>
            <a:miter lim="800000"/>
            <a:headEnd/>
            <a:tailEnd/>
          </a:ln>
        </p:spPr>
        <p:txBody>
          <a:bodyPr anchor="ctr"/>
          <a:lstStyle/>
          <a:p>
            <a:pPr>
              <a:lnSpc>
                <a:spcPct val="90000"/>
              </a:lnSpc>
            </a:pPr>
            <a:r>
              <a:rPr lang="ru-RU" sz="1400">
                <a:solidFill>
                  <a:schemeClr val="bg1"/>
                </a:solidFill>
                <a:latin typeface="Times New Roman" pitchFamily="18" charset="0"/>
                <a:cs typeface="Tahoma" pitchFamily="34" charset="0"/>
              </a:rPr>
              <a:t>Профессиональное</a:t>
            </a:r>
            <a:r>
              <a:rPr lang="ru-RU" sz="1400">
                <a:solidFill>
                  <a:schemeClr val="bg1"/>
                </a:solidFill>
                <a:latin typeface="Tahoma" pitchFamily="34" charset="0"/>
                <a:cs typeface="Tahoma" pitchFamily="34" charset="0"/>
              </a:rPr>
              <a:t> развитие молодежи </a:t>
            </a:r>
          </a:p>
          <a:p>
            <a:pPr algn="ctr">
              <a:lnSpc>
                <a:spcPct val="90000"/>
              </a:lnSpc>
            </a:pPr>
            <a:r>
              <a:rPr lang="ru-RU" sz="1200" b="1">
                <a:solidFill>
                  <a:srgbClr val="FFFF00"/>
                </a:solidFill>
              </a:rPr>
              <a:t>ОАО ХБК «Шуйские ситцы»</a:t>
            </a:r>
            <a:endParaRPr lang="ru-RU" sz="1200" b="1">
              <a:solidFill>
                <a:srgbClr val="FFCCFF"/>
              </a:solidFill>
            </a:endParaRPr>
          </a:p>
          <a:p>
            <a:pPr>
              <a:lnSpc>
                <a:spcPct val="90000"/>
              </a:lnSpc>
            </a:pPr>
            <a:endParaRPr lang="ru-RU" sz="1200">
              <a:solidFill>
                <a:schemeClr val="bg1"/>
              </a:solidFill>
              <a:latin typeface="Tahoma" pitchFamily="34" charset="0"/>
              <a:cs typeface="Tahoma" pitchFamily="34" charset="0"/>
            </a:endParaRPr>
          </a:p>
        </p:txBody>
      </p:sp>
      <p:pic>
        <p:nvPicPr>
          <p:cNvPr id="54275" name="Рисунок 10"/>
          <p:cNvPicPr>
            <a:picLocks noChangeAspect="1"/>
          </p:cNvPicPr>
          <p:nvPr/>
        </p:nvPicPr>
        <p:blipFill>
          <a:blip r:embed="rId2"/>
          <a:srcRect/>
          <a:stretch>
            <a:fillRect/>
          </a:stretch>
        </p:blipFill>
        <p:spPr bwMode="auto">
          <a:xfrm>
            <a:off x="255588" y="247650"/>
            <a:ext cx="630237" cy="2336800"/>
          </a:xfrm>
          <a:prstGeom prst="rect">
            <a:avLst/>
          </a:prstGeom>
          <a:noFill/>
          <a:ln w="9525">
            <a:noFill/>
            <a:miter lim="800000"/>
            <a:headEnd/>
            <a:tailEnd/>
          </a:ln>
        </p:spPr>
      </p:pic>
      <p:pic>
        <p:nvPicPr>
          <p:cNvPr id="54276" name="Picture 8" descr="ШС ПЛАКАТ (1)"/>
          <p:cNvPicPr>
            <a:picLocks noChangeAspect="1" noChangeArrowheads="1"/>
          </p:cNvPicPr>
          <p:nvPr/>
        </p:nvPicPr>
        <p:blipFill>
          <a:blip r:embed="rId3"/>
          <a:srcRect/>
          <a:stretch>
            <a:fillRect/>
          </a:stretch>
        </p:blipFill>
        <p:spPr bwMode="auto">
          <a:xfrm>
            <a:off x="4586288" y="239713"/>
            <a:ext cx="4364037" cy="6351587"/>
          </a:xfrm>
          <a:prstGeom prst="rect">
            <a:avLst/>
          </a:prstGeom>
          <a:noFill/>
          <a:ln w="9525">
            <a:noFill/>
            <a:miter lim="800000"/>
            <a:headEnd/>
            <a:tailEnd/>
          </a:ln>
        </p:spPr>
      </p:pic>
      <p:pic>
        <p:nvPicPr>
          <p:cNvPr id="54277" name="Picture 10" descr="wwzYAnzo6NqItssEqGVE3EK0xD305bSOtTynNHgpKFLShciulXtUKbFl-S-8DuPj_t5MN_qrjZ-GSLh7LL_D1g%3D%3D?uid=0&amp;filename=IMG_6263"/>
          <p:cNvPicPr>
            <a:picLocks noChangeAspect="1" noChangeArrowheads="1"/>
          </p:cNvPicPr>
          <p:nvPr/>
        </p:nvPicPr>
        <p:blipFill>
          <a:blip r:embed="rId4"/>
          <a:srcRect/>
          <a:stretch>
            <a:fillRect/>
          </a:stretch>
        </p:blipFill>
        <p:spPr bwMode="auto">
          <a:xfrm>
            <a:off x="1384300" y="204788"/>
            <a:ext cx="2882900" cy="1920875"/>
          </a:xfrm>
          <a:prstGeom prst="rect">
            <a:avLst/>
          </a:prstGeom>
          <a:noFill/>
          <a:ln w="38100">
            <a:solidFill>
              <a:schemeClr val="accent2"/>
            </a:solidFill>
            <a:miter lim="800000"/>
            <a:headEnd/>
            <a:tailEnd/>
          </a:ln>
        </p:spPr>
      </p:pic>
      <p:pic>
        <p:nvPicPr>
          <p:cNvPr id="54278" name="Picture 12" descr="zn1AfdIgDKreRC3dVfDT6PZFlEdrTpe0vI8daWZWleqlkB1n4QIAf27k2hsTafoGntaQftydvXQvf9f-IekulQ%3D%3D?uid=0&amp;filename=IMG_6469"/>
          <p:cNvPicPr>
            <a:picLocks noChangeAspect="1" noChangeArrowheads="1"/>
          </p:cNvPicPr>
          <p:nvPr/>
        </p:nvPicPr>
        <p:blipFill>
          <a:blip r:embed="rId5"/>
          <a:srcRect l="3673" r="23349" b="7874"/>
          <a:stretch>
            <a:fillRect/>
          </a:stretch>
        </p:blipFill>
        <p:spPr bwMode="auto">
          <a:xfrm>
            <a:off x="9432925" y="195263"/>
            <a:ext cx="2449513" cy="1981200"/>
          </a:xfrm>
          <a:prstGeom prst="rect">
            <a:avLst/>
          </a:prstGeom>
          <a:noFill/>
          <a:ln w="38100">
            <a:solidFill>
              <a:schemeClr val="accent2"/>
            </a:solidFill>
            <a:miter lim="800000"/>
            <a:headEnd/>
            <a:tailEnd/>
          </a:ln>
        </p:spPr>
      </p:pic>
      <p:pic>
        <p:nvPicPr>
          <p:cNvPr id="54279" name="Picture 14" descr="US1IDUXZhBqG5w8kICe7ka6j8wZ28Srwj7xsd72bxROn3rKCaEnW_mJ5Gy77JXPEkgTqMd_a4TEoLZM0yJKSZg%3D%3D?uid=0&amp;filename=IMG_6486"/>
          <p:cNvPicPr>
            <a:picLocks noChangeAspect="1" noChangeArrowheads="1"/>
          </p:cNvPicPr>
          <p:nvPr/>
        </p:nvPicPr>
        <p:blipFill>
          <a:blip r:embed="rId6"/>
          <a:srcRect/>
          <a:stretch>
            <a:fillRect/>
          </a:stretch>
        </p:blipFill>
        <p:spPr bwMode="auto">
          <a:xfrm>
            <a:off x="1344613" y="2254250"/>
            <a:ext cx="2932112" cy="1914525"/>
          </a:xfrm>
          <a:prstGeom prst="rect">
            <a:avLst/>
          </a:prstGeom>
          <a:noFill/>
          <a:ln w="38100">
            <a:solidFill>
              <a:schemeClr val="accent2"/>
            </a:solidFill>
            <a:miter lim="800000"/>
            <a:headEnd/>
            <a:tailEnd/>
          </a:ln>
        </p:spPr>
      </p:pic>
      <p:pic>
        <p:nvPicPr>
          <p:cNvPr id="54280" name="Picture 16" descr="1rJpbZGUWMydsyn_JhZ9T3xyaQ4GhvaSe1i__Ew4ZjP2w3QiKaX-MxPh3cN4ccbk017qI5NdbrTyze5E7a3wdQ%3D%3D?uid=0&amp;filename=IMG_6498"/>
          <p:cNvPicPr>
            <a:picLocks noChangeAspect="1" noChangeArrowheads="1"/>
          </p:cNvPicPr>
          <p:nvPr/>
        </p:nvPicPr>
        <p:blipFill>
          <a:blip r:embed="rId7"/>
          <a:srcRect/>
          <a:stretch>
            <a:fillRect/>
          </a:stretch>
        </p:blipFill>
        <p:spPr bwMode="auto">
          <a:xfrm>
            <a:off x="9286875" y="2308225"/>
            <a:ext cx="2722563" cy="1814513"/>
          </a:xfrm>
          <a:prstGeom prst="rect">
            <a:avLst/>
          </a:prstGeom>
          <a:noFill/>
          <a:ln w="38100">
            <a:solidFill>
              <a:schemeClr val="accent2"/>
            </a:solidFill>
            <a:miter lim="800000"/>
            <a:headEnd/>
            <a:tailEnd/>
          </a:ln>
        </p:spPr>
      </p:pic>
      <p:pic>
        <p:nvPicPr>
          <p:cNvPr id="54281" name="Picture 18" descr="hrJG2GwCV6bYC41plAVy6cVgmlhhcaYj-hFsV99AzOLkbuwg8-LfvHYuAS9sQybQmzSsbdcaSRagUuPtWKtFZw%3D%3D?uid=0&amp;filename=IMG_6501"/>
          <p:cNvPicPr>
            <a:picLocks noChangeAspect="1" noChangeArrowheads="1"/>
          </p:cNvPicPr>
          <p:nvPr/>
        </p:nvPicPr>
        <p:blipFill>
          <a:blip r:embed="rId8"/>
          <a:srcRect l="18109" r="29144" b="1698"/>
          <a:stretch>
            <a:fillRect/>
          </a:stretch>
        </p:blipFill>
        <p:spPr bwMode="auto">
          <a:xfrm>
            <a:off x="1952625" y="4292600"/>
            <a:ext cx="1824038" cy="2265363"/>
          </a:xfrm>
          <a:prstGeom prst="rect">
            <a:avLst/>
          </a:prstGeom>
          <a:noFill/>
          <a:ln w="38100">
            <a:solidFill>
              <a:schemeClr val="accent2"/>
            </a:solidFill>
            <a:miter lim="800000"/>
            <a:headEnd/>
            <a:tailEnd/>
          </a:ln>
        </p:spPr>
      </p:pic>
      <p:pic>
        <p:nvPicPr>
          <p:cNvPr id="54282" name="Picture 20" descr="6ArsLu5A87M8qXRxfYODxhdlI7l6DX06cHYmcg1Q989SK_2k1KkfGZfjNSi5GQYsyLFpaSyoqZWhhVUbT8jpCw%3D%3D?uid=0&amp;filename=IMG_6539"/>
          <p:cNvPicPr>
            <a:picLocks noChangeAspect="1" noChangeArrowheads="1"/>
          </p:cNvPicPr>
          <p:nvPr/>
        </p:nvPicPr>
        <p:blipFill>
          <a:blip r:embed="rId9"/>
          <a:srcRect r="9781"/>
          <a:stretch>
            <a:fillRect/>
          </a:stretch>
        </p:blipFill>
        <p:spPr bwMode="auto">
          <a:xfrm>
            <a:off x="9148763" y="4343400"/>
            <a:ext cx="2852737" cy="2166938"/>
          </a:xfrm>
          <a:prstGeom prst="rect">
            <a:avLst/>
          </a:prstGeom>
          <a:noFill/>
          <a:ln w="38100">
            <a:solidFill>
              <a:schemeClr val="accent2"/>
            </a:solid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9" name="Picture 13" descr="матрос"/>
          <p:cNvPicPr>
            <a:picLocks noChangeAspect="1" noChangeArrowheads="1"/>
          </p:cNvPicPr>
          <p:nvPr/>
        </p:nvPicPr>
        <p:blipFill>
          <a:blip r:embed="rId2"/>
          <a:srcRect/>
          <a:stretch>
            <a:fillRect/>
          </a:stretch>
        </p:blipFill>
        <p:spPr bwMode="auto">
          <a:xfrm>
            <a:off x="1047750" y="0"/>
            <a:ext cx="11144250" cy="6854825"/>
          </a:xfrm>
          <a:prstGeom prst="rect">
            <a:avLst/>
          </a:prstGeom>
          <a:noFill/>
        </p:spPr>
      </p:pic>
      <p:sp>
        <p:nvSpPr>
          <p:cNvPr id="6" name="Прямоугольник 5"/>
          <p:cNvSpPr/>
          <p:nvPr/>
        </p:nvSpPr>
        <p:spPr>
          <a:xfrm>
            <a:off x="0" y="0"/>
            <a:ext cx="1065213" cy="6858000"/>
          </a:xfrm>
          <a:prstGeom prst="rect">
            <a:avLst/>
          </a:prstGeom>
          <a:solidFill>
            <a:srgbClr val="6C6C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60419" name="Заголовок 1"/>
          <p:cNvSpPr txBox="1">
            <a:spLocks/>
          </p:cNvSpPr>
          <p:nvPr/>
        </p:nvSpPr>
        <p:spPr bwMode="auto">
          <a:xfrm rot="-5400000">
            <a:off x="-1193006" y="4253706"/>
            <a:ext cx="3525838" cy="631825"/>
          </a:xfrm>
          <a:prstGeom prst="rect">
            <a:avLst/>
          </a:prstGeom>
          <a:noFill/>
          <a:ln w="9525">
            <a:noFill/>
            <a:miter lim="800000"/>
            <a:headEnd/>
            <a:tailEnd/>
          </a:ln>
        </p:spPr>
        <p:txBody>
          <a:bodyPr anchor="ctr"/>
          <a:lstStyle/>
          <a:p>
            <a:pPr algn="ctr">
              <a:lnSpc>
                <a:spcPct val="90000"/>
              </a:lnSpc>
            </a:pPr>
            <a:r>
              <a:rPr lang="ru-RU" sz="1200">
                <a:solidFill>
                  <a:schemeClr val="bg1"/>
                </a:solidFill>
                <a:latin typeface="Times New Roman" pitchFamily="18" charset="0"/>
                <a:cs typeface="Tahoma" pitchFamily="34" charset="0"/>
              </a:rPr>
              <a:t>Профессиональное</a:t>
            </a:r>
            <a:r>
              <a:rPr lang="ru-RU" sz="1200">
                <a:solidFill>
                  <a:schemeClr val="bg1"/>
                </a:solidFill>
                <a:latin typeface="Tahoma" pitchFamily="34" charset="0"/>
                <a:cs typeface="Tahoma" pitchFamily="34" charset="0"/>
              </a:rPr>
              <a:t> развитие молодежи </a:t>
            </a:r>
            <a:r>
              <a:rPr lang="ru-RU" b="1">
                <a:solidFill>
                  <a:srgbClr val="FFFF00"/>
                </a:solidFill>
              </a:rPr>
              <a:t>ОАО ХБК «Шуйские ситцы»</a:t>
            </a:r>
          </a:p>
        </p:txBody>
      </p:sp>
      <p:pic>
        <p:nvPicPr>
          <p:cNvPr id="60420" name="Рисунок 10"/>
          <p:cNvPicPr>
            <a:picLocks noChangeAspect="1"/>
          </p:cNvPicPr>
          <p:nvPr/>
        </p:nvPicPr>
        <p:blipFill>
          <a:blip r:embed="rId3"/>
          <a:srcRect/>
          <a:stretch>
            <a:fillRect/>
          </a:stretch>
        </p:blipFill>
        <p:spPr bwMode="auto">
          <a:xfrm>
            <a:off x="255588" y="247650"/>
            <a:ext cx="630237" cy="2336800"/>
          </a:xfrm>
          <a:prstGeom prst="rect">
            <a:avLst/>
          </a:prstGeom>
          <a:noFill/>
          <a:ln w="9525">
            <a:noFill/>
            <a:miter lim="800000"/>
            <a:headEnd/>
            <a:tailEnd/>
          </a:ln>
        </p:spPr>
      </p:pic>
      <p:pic>
        <p:nvPicPr>
          <p:cNvPr id="60421" name="Picture 5" descr="калинушка"/>
          <p:cNvPicPr>
            <a:picLocks noChangeAspect="1" noChangeArrowheads="1"/>
          </p:cNvPicPr>
          <p:nvPr/>
        </p:nvPicPr>
        <p:blipFill>
          <a:blip r:embed="rId4"/>
          <a:srcRect/>
          <a:stretch>
            <a:fillRect/>
          </a:stretch>
        </p:blipFill>
        <p:spPr bwMode="auto">
          <a:xfrm>
            <a:off x="6091238" y="3424238"/>
            <a:ext cx="9525" cy="9525"/>
          </a:xfrm>
          <a:prstGeom prst="rect">
            <a:avLst/>
          </a:prstGeom>
          <a:noFill/>
          <a:ln w="9525">
            <a:noFill/>
            <a:miter lim="800000"/>
            <a:headEnd/>
            <a:tailEnd/>
          </a:ln>
        </p:spPr>
      </p:pic>
      <p:sp>
        <p:nvSpPr>
          <p:cNvPr id="60422" name="AutoShape 6"/>
          <p:cNvSpPr>
            <a:spLocks noChangeArrowheads="1"/>
          </p:cNvSpPr>
          <p:nvPr/>
        </p:nvSpPr>
        <p:spPr bwMode="auto">
          <a:xfrm>
            <a:off x="1162050" y="142875"/>
            <a:ext cx="5210175" cy="657225"/>
          </a:xfrm>
          <a:prstGeom prst="roundRect">
            <a:avLst>
              <a:gd name="adj" fmla="val 16667"/>
            </a:avLst>
          </a:prstGeom>
          <a:solidFill>
            <a:srgbClr val="FFFF99"/>
          </a:solidFill>
          <a:ln w="9525">
            <a:solidFill>
              <a:srgbClr val="FF6600"/>
            </a:solidFill>
            <a:round/>
            <a:headEnd/>
            <a:tailEnd/>
          </a:ln>
        </p:spPr>
        <p:txBody>
          <a:bodyPr wrap="none" anchor="ctr"/>
          <a:lstStyle/>
          <a:p>
            <a:pPr algn="ctr"/>
            <a:r>
              <a:rPr lang="ru-RU">
                <a:solidFill>
                  <a:schemeClr val="hlink"/>
                </a:solidFill>
              </a:rPr>
              <a:t>Конкурсы профессионального мастерства </a:t>
            </a:r>
          </a:p>
          <a:p>
            <a:pPr algn="ctr"/>
            <a:r>
              <a:rPr lang="ru-RU">
                <a:solidFill>
                  <a:schemeClr val="hlink"/>
                </a:solidFill>
              </a:rPr>
              <a:t>Для сотрудников Компании</a:t>
            </a:r>
            <a:endParaRPr lang="ru-RU"/>
          </a:p>
        </p:txBody>
      </p:sp>
      <p:pic>
        <p:nvPicPr>
          <p:cNvPr id="60431" name="Picture 15" descr="мода молод"/>
          <p:cNvPicPr>
            <a:picLocks noChangeAspect="1" noChangeArrowheads="1"/>
          </p:cNvPicPr>
          <p:nvPr/>
        </p:nvPicPr>
        <p:blipFill>
          <a:blip r:embed="rId5"/>
          <a:srcRect/>
          <a:stretch>
            <a:fillRect/>
          </a:stretch>
        </p:blipFill>
        <p:spPr bwMode="auto">
          <a:xfrm>
            <a:off x="8694738" y="1422400"/>
            <a:ext cx="2874962" cy="4305300"/>
          </a:xfrm>
          <a:prstGeom prst="rect">
            <a:avLst/>
          </a:prstGeom>
          <a:noFill/>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1065213" cy="6858000"/>
          </a:xfrm>
          <a:prstGeom prst="rect">
            <a:avLst/>
          </a:prstGeom>
          <a:solidFill>
            <a:srgbClr val="6C6C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55298" name="Заголовок 1"/>
          <p:cNvSpPr txBox="1">
            <a:spLocks/>
          </p:cNvSpPr>
          <p:nvPr/>
        </p:nvSpPr>
        <p:spPr bwMode="auto">
          <a:xfrm rot="-5400000">
            <a:off x="-1193006" y="4253706"/>
            <a:ext cx="3525838" cy="631825"/>
          </a:xfrm>
          <a:prstGeom prst="rect">
            <a:avLst/>
          </a:prstGeom>
          <a:noFill/>
          <a:ln w="9525">
            <a:noFill/>
            <a:miter lim="800000"/>
            <a:headEnd/>
            <a:tailEnd/>
          </a:ln>
        </p:spPr>
        <p:txBody>
          <a:bodyPr anchor="ctr"/>
          <a:lstStyle/>
          <a:p>
            <a:pPr algn="ctr">
              <a:lnSpc>
                <a:spcPct val="90000"/>
              </a:lnSpc>
            </a:pPr>
            <a:r>
              <a:rPr lang="ru-RU" sz="1200">
                <a:solidFill>
                  <a:schemeClr val="bg1"/>
                </a:solidFill>
                <a:latin typeface="Times New Roman" pitchFamily="18" charset="0"/>
                <a:cs typeface="Tahoma" pitchFamily="34" charset="0"/>
              </a:rPr>
              <a:t>Профессиональное</a:t>
            </a:r>
            <a:r>
              <a:rPr lang="ru-RU" sz="1200">
                <a:solidFill>
                  <a:schemeClr val="bg1"/>
                </a:solidFill>
                <a:latin typeface="Tahoma" pitchFamily="34" charset="0"/>
                <a:cs typeface="Tahoma" pitchFamily="34" charset="0"/>
              </a:rPr>
              <a:t> развитие молодежи </a:t>
            </a:r>
            <a:r>
              <a:rPr lang="ru-RU" b="1">
                <a:solidFill>
                  <a:srgbClr val="FFFF00"/>
                </a:solidFill>
              </a:rPr>
              <a:t>ОАО ХБК «Шуйские ситцы»</a:t>
            </a:r>
          </a:p>
        </p:txBody>
      </p:sp>
      <p:pic>
        <p:nvPicPr>
          <p:cNvPr id="55299" name="Рисунок 10"/>
          <p:cNvPicPr>
            <a:picLocks noChangeAspect="1"/>
          </p:cNvPicPr>
          <p:nvPr/>
        </p:nvPicPr>
        <p:blipFill>
          <a:blip r:embed="rId2"/>
          <a:srcRect/>
          <a:stretch>
            <a:fillRect/>
          </a:stretch>
        </p:blipFill>
        <p:spPr bwMode="auto">
          <a:xfrm>
            <a:off x="255588" y="247650"/>
            <a:ext cx="630237" cy="2336800"/>
          </a:xfrm>
          <a:prstGeom prst="rect">
            <a:avLst/>
          </a:prstGeom>
          <a:noFill/>
          <a:ln w="9525">
            <a:noFill/>
            <a:miter lim="800000"/>
            <a:headEnd/>
            <a:tailEnd/>
          </a:ln>
        </p:spPr>
      </p:pic>
      <p:pic>
        <p:nvPicPr>
          <p:cNvPr id="55300" name="Picture 5" descr="калинушка"/>
          <p:cNvPicPr>
            <a:picLocks noChangeAspect="1" noChangeArrowheads="1"/>
          </p:cNvPicPr>
          <p:nvPr/>
        </p:nvPicPr>
        <p:blipFill>
          <a:blip r:embed="rId3"/>
          <a:srcRect/>
          <a:stretch>
            <a:fillRect/>
          </a:stretch>
        </p:blipFill>
        <p:spPr bwMode="auto">
          <a:xfrm>
            <a:off x="6091238" y="3424238"/>
            <a:ext cx="9525" cy="9525"/>
          </a:xfrm>
          <a:prstGeom prst="rect">
            <a:avLst/>
          </a:prstGeom>
          <a:noFill/>
          <a:ln w="9525">
            <a:noFill/>
            <a:miter lim="800000"/>
            <a:headEnd/>
            <a:tailEnd/>
          </a:ln>
        </p:spPr>
      </p:pic>
      <p:sp>
        <p:nvSpPr>
          <p:cNvPr id="55301" name="AutoShape 6"/>
          <p:cNvSpPr>
            <a:spLocks noChangeArrowheads="1"/>
          </p:cNvSpPr>
          <p:nvPr/>
        </p:nvSpPr>
        <p:spPr bwMode="auto">
          <a:xfrm>
            <a:off x="1162050" y="142875"/>
            <a:ext cx="5210175" cy="657225"/>
          </a:xfrm>
          <a:prstGeom prst="roundRect">
            <a:avLst>
              <a:gd name="adj" fmla="val 16667"/>
            </a:avLst>
          </a:prstGeom>
          <a:solidFill>
            <a:srgbClr val="FFFF99"/>
          </a:solidFill>
          <a:ln w="9525">
            <a:solidFill>
              <a:srgbClr val="FF6600"/>
            </a:solidFill>
            <a:round/>
            <a:headEnd/>
            <a:tailEnd/>
          </a:ln>
        </p:spPr>
        <p:txBody>
          <a:bodyPr wrap="none" anchor="ctr"/>
          <a:lstStyle/>
          <a:p>
            <a:pPr algn="ctr"/>
            <a:r>
              <a:rPr lang="ru-RU">
                <a:solidFill>
                  <a:schemeClr val="hlink"/>
                </a:solidFill>
              </a:rPr>
              <a:t>Участие в традиционных</a:t>
            </a:r>
          </a:p>
          <a:p>
            <a:pPr algn="ctr"/>
            <a:r>
              <a:rPr lang="ru-RU">
                <a:solidFill>
                  <a:schemeClr val="hlink"/>
                </a:solidFill>
              </a:rPr>
              <a:t> мероприятиях к Дню Победы</a:t>
            </a:r>
            <a:r>
              <a:rPr lang="ru-RU"/>
              <a:t> </a:t>
            </a:r>
          </a:p>
        </p:txBody>
      </p:sp>
      <p:pic>
        <p:nvPicPr>
          <p:cNvPr id="55302" name="Picture 7" descr="9 мая"/>
          <p:cNvPicPr>
            <a:picLocks noChangeAspect="1" noChangeArrowheads="1"/>
          </p:cNvPicPr>
          <p:nvPr/>
        </p:nvPicPr>
        <p:blipFill>
          <a:blip r:embed="rId4"/>
          <a:srcRect/>
          <a:stretch>
            <a:fillRect/>
          </a:stretch>
        </p:blipFill>
        <p:spPr bwMode="auto">
          <a:xfrm>
            <a:off x="1376363" y="3697288"/>
            <a:ext cx="4559300" cy="2870200"/>
          </a:xfrm>
          <a:prstGeom prst="rect">
            <a:avLst/>
          </a:prstGeom>
          <a:noFill/>
          <a:ln w="38100">
            <a:solidFill>
              <a:schemeClr val="accent2"/>
            </a:solidFill>
            <a:miter lim="800000"/>
            <a:headEnd/>
            <a:tailEnd/>
          </a:ln>
        </p:spPr>
      </p:pic>
      <p:pic>
        <p:nvPicPr>
          <p:cNvPr id="55303" name="Picture 8" descr="9 мая 2"/>
          <p:cNvPicPr>
            <a:picLocks noChangeAspect="1" noChangeArrowheads="1"/>
          </p:cNvPicPr>
          <p:nvPr/>
        </p:nvPicPr>
        <p:blipFill>
          <a:blip r:embed="rId5"/>
          <a:srcRect/>
          <a:stretch>
            <a:fillRect/>
          </a:stretch>
        </p:blipFill>
        <p:spPr bwMode="auto">
          <a:xfrm>
            <a:off x="1771650" y="904875"/>
            <a:ext cx="3425825" cy="2695575"/>
          </a:xfrm>
          <a:prstGeom prst="rect">
            <a:avLst/>
          </a:prstGeom>
          <a:noFill/>
          <a:ln w="9525">
            <a:noFill/>
            <a:miter lim="800000"/>
            <a:headEnd/>
            <a:tailEnd/>
          </a:ln>
        </p:spPr>
      </p:pic>
      <p:pic>
        <p:nvPicPr>
          <p:cNvPr id="55304" name="Picture 12" descr="1719229239905"/>
          <p:cNvPicPr>
            <a:picLocks noChangeAspect="1" noChangeArrowheads="1"/>
          </p:cNvPicPr>
          <p:nvPr/>
        </p:nvPicPr>
        <p:blipFill>
          <a:blip r:embed="rId6"/>
          <a:srcRect t="17188" b="38065"/>
          <a:stretch>
            <a:fillRect/>
          </a:stretch>
        </p:blipFill>
        <p:spPr bwMode="auto">
          <a:xfrm>
            <a:off x="8286750" y="239713"/>
            <a:ext cx="3543300" cy="2986087"/>
          </a:xfrm>
          <a:prstGeom prst="rect">
            <a:avLst/>
          </a:prstGeom>
          <a:noFill/>
          <a:ln w="28575">
            <a:solidFill>
              <a:schemeClr val="accent2"/>
            </a:solidFill>
            <a:miter lim="800000"/>
            <a:headEnd/>
            <a:tailEnd/>
          </a:ln>
        </p:spPr>
      </p:pic>
      <p:pic>
        <p:nvPicPr>
          <p:cNvPr id="55305" name="Picture 10" descr="гитара"/>
          <p:cNvPicPr>
            <a:picLocks noChangeAspect="1" noChangeArrowheads="1"/>
          </p:cNvPicPr>
          <p:nvPr/>
        </p:nvPicPr>
        <p:blipFill>
          <a:blip r:embed="rId7"/>
          <a:srcRect/>
          <a:stretch>
            <a:fillRect/>
          </a:stretch>
        </p:blipFill>
        <p:spPr bwMode="auto">
          <a:xfrm>
            <a:off x="6296025" y="2047875"/>
            <a:ext cx="2028825" cy="3028950"/>
          </a:xfrm>
          <a:prstGeom prst="rect">
            <a:avLst/>
          </a:prstGeom>
          <a:noFill/>
          <a:ln w="38100">
            <a:solidFill>
              <a:schemeClr val="accent2"/>
            </a:solidFill>
            <a:miter lim="800000"/>
            <a:headEnd/>
            <a:tailEnd/>
          </a:ln>
        </p:spPr>
      </p:pic>
      <p:pic>
        <p:nvPicPr>
          <p:cNvPr id="55306" name="Picture 14" descr="1719229240148"/>
          <p:cNvPicPr>
            <a:picLocks noChangeAspect="1" noChangeArrowheads="1"/>
          </p:cNvPicPr>
          <p:nvPr/>
        </p:nvPicPr>
        <p:blipFill>
          <a:blip r:embed="rId8"/>
          <a:srcRect l="8981" t="14427" r="4723" b="30260"/>
          <a:stretch>
            <a:fillRect/>
          </a:stretch>
        </p:blipFill>
        <p:spPr bwMode="auto">
          <a:xfrm>
            <a:off x="8547100" y="2952750"/>
            <a:ext cx="2673350" cy="3046413"/>
          </a:xfrm>
          <a:prstGeom prst="rect">
            <a:avLst/>
          </a:prstGeom>
          <a:noFill/>
          <a:ln w="28575">
            <a:solidFill>
              <a:schemeClr val="accent2"/>
            </a:solidFill>
            <a:miter lim="800000"/>
            <a:headEnd/>
            <a:tailEnd/>
          </a:ln>
        </p:spPr>
      </p:pic>
      <p:sp>
        <p:nvSpPr>
          <p:cNvPr id="55307" name="AutoShape 9"/>
          <p:cNvSpPr>
            <a:spLocks noChangeArrowheads="1"/>
          </p:cNvSpPr>
          <p:nvPr/>
        </p:nvSpPr>
        <p:spPr bwMode="auto">
          <a:xfrm>
            <a:off x="6781800" y="5905500"/>
            <a:ext cx="5124450" cy="628650"/>
          </a:xfrm>
          <a:prstGeom prst="roundRect">
            <a:avLst>
              <a:gd name="adj" fmla="val 16667"/>
            </a:avLst>
          </a:prstGeom>
          <a:solidFill>
            <a:srgbClr val="FFFF99"/>
          </a:solidFill>
          <a:ln w="19050">
            <a:solidFill>
              <a:schemeClr val="accent2"/>
            </a:solidFill>
            <a:round/>
            <a:headEnd/>
            <a:tailEnd/>
          </a:ln>
        </p:spPr>
        <p:txBody>
          <a:bodyPr wrap="none" anchor="ctr"/>
          <a:lstStyle/>
          <a:p>
            <a:pPr algn="ctr"/>
            <a:r>
              <a:rPr lang="ru-RU">
                <a:solidFill>
                  <a:schemeClr val="hlink"/>
                </a:solidFill>
              </a:rPr>
              <a:t>Выступление на корпоративных мероприятиях</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1065213" cy="6858000"/>
          </a:xfrm>
          <a:prstGeom prst="rect">
            <a:avLst/>
          </a:prstGeom>
          <a:solidFill>
            <a:srgbClr val="6C6C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56322" name="Заголовок 1"/>
          <p:cNvSpPr txBox="1">
            <a:spLocks/>
          </p:cNvSpPr>
          <p:nvPr/>
        </p:nvSpPr>
        <p:spPr bwMode="auto">
          <a:xfrm rot="-5400000">
            <a:off x="-1193006" y="4253706"/>
            <a:ext cx="3525838" cy="631825"/>
          </a:xfrm>
          <a:prstGeom prst="rect">
            <a:avLst/>
          </a:prstGeom>
          <a:noFill/>
          <a:ln w="9525">
            <a:noFill/>
            <a:miter lim="800000"/>
            <a:headEnd/>
            <a:tailEnd/>
          </a:ln>
        </p:spPr>
        <p:txBody>
          <a:bodyPr anchor="ctr"/>
          <a:lstStyle/>
          <a:p>
            <a:pPr algn="ctr"/>
            <a:r>
              <a:rPr lang="ru-RU" sz="1400">
                <a:solidFill>
                  <a:schemeClr val="bg1"/>
                </a:solidFill>
              </a:rPr>
              <a:t>Профессиональное развитие молодежи </a:t>
            </a:r>
          </a:p>
          <a:p>
            <a:pPr algn="ctr"/>
            <a:r>
              <a:rPr lang="ru-RU" sz="1400" b="1">
                <a:solidFill>
                  <a:srgbClr val="FFFF00"/>
                </a:solidFill>
              </a:rPr>
              <a:t>ОАО ХБК «Шуйские ситцы»</a:t>
            </a:r>
          </a:p>
        </p:txBody>
      </p:sp>
      <p:pic>
        <p:nvPicPr>
          <p:cNvPr id="56323" name="Рисунок 10"/>
          <p:cNvPicPr>
            <a:picLocks noChangeAspect="1"/>
          </p:cNvPicPr>
          <p:nvPr/>
        </p:nvPicPr>
        <p:blipFill>
          <a:blip r:embed="rId2"/>
          <a:srcRect/>
          <a:stretch>
            <a:fillRect/>
          </a:stretch>
        </p:blipFill>
        <p:spPr bwMode="auto">
          <a:xfrm>
            <a:off x="255588" y="247650"/>
            <a:ext cx="630237" cy="2336800"/>
          </a:xfrm>
          <a:prstGeom prst="rect">
            <a:avLst/>
          </a:prstGeom>
          <a:noFill/>
          <a:ln w="9525">
            <a:noFill/>
            <a:miter lim="800000"/>
            <a:headEnd/>
            <a:tailEnd/>
          </a:ln>
        </p:spPr>
      </p:pic>
      <p:pic>
        <p:nvPicPr>
          <p:cNvPr id="56324" name="Picture 8" descr="спорт"/>
          <p:cNvPicPr>
            <a:picLocks noChangeAspect="1" noChangeArrowheads="1"/>
          </p:cNvPicPr>
          <p:nvPr/>
        </p:nvPicPr>
        <p:blipFill>
          <a:blip r:embed="rId3"/>
          <a:srcRect l="9383" t="22922" r="42096" b="6067"/>
          <a:stretch>
            <a:fillRect/>
          </a:stretch>
        </p:blipFill>
        <p:spPr bwMode="auto">
          <a:xfrm>
            <a:off x="7362825" y="279400"/>
            <a:ext cx="4160838" cy="4795838"/>
          </a:xfrm>
          <a:prstGeom prst="rect">
            <a:avLst/>
          </a:prstGeom>
          <a:noFill/>
          <a:ln w="38100">
            <a:solidFill>
              <a:schemeClr val="accent2"/>
            </a:solidFill>
            <a:miter lim="800000"/>
            <a:headEnd/>
            <a:tailEnd/>
          </a:ln>
        </p:spPr>
      </p:pic>
      <p:pic>
        <p:nvPicPr>
          <p:cNvPr id="56325" name="Picture 9" descr="2024-06-24_14-30-41"/>
          <p:cNvPicPr>
            <a:picLocks noChangeAspect="1" noChangeArrowheads="1"/>
          </p:cNvPicPr>
          <p:nvPr/>
        </p:nvPicPr>
        <p:blipFill>
          <a:blip r:embed="rId4"/>
          <a:srcRect/>
          <a:stretch>
            <a:fillRect/>
          </a:stretch>
        </p:blipFill>
        <p:spPr bwMode="auto">
          <a:xfrm>
            <a:off x="1371600" y="180975"/>
            <a:ext cx="5732463" cy="3324225"/>
          </a:xfrm>
          <a:prstGeom prst="rect">
            <a:avLst/>
          </a:prstGeom>
          <a:noFill/>
          <a:ln w="38100">
            <a:solidFill>
              <a:schemeClr val="accent2"/>
            </a:solidFill>
            <a:miter lim="800000"/>
            <a:headEnd/>
            <a:tailEnd/>
          </a:ln>
        </p:spPr>
      </p:pic>
      <p:pic>
        <p:nvPicPr>
          <p:cNvPr id="56326" name="Picture 7" descr="лыжня России"/>
          <p:cNvPicPr>
            <a:picLocks noChangeAspect="1" noChangeArrowheads="1"/>
          </p:cNvPicPr>
          <p:nvPr/>
        </p:nvPicPr>
        <p:blipFill>
          <a:blip r:embed="rId5"/>
          <a:srcRect/>
          <a:stretch>
            <a:fillRect/>
          </a:stretch>
        </p:blipFill>
        <p:spPr bwMode="auto">
          <a:xfrm>
            <a:off x="8281988" y="3114675"/>
            <a:ext cx="3524250" cy="3387725"/>
          </a:xfrm>
          <a:prstGeom prst="rect">
            <a:avLst/>
          </a:prstGeom>
          <a:noFill/>
          <a:ln w="38100">
            <a:solidFill>
              <a:schemeClr val="accent2"/>
            </a:solidFill>
            <a:miter lim="800000"/>
            <a:headEnd/>
            <a:tailEnd/>
          </a:ln>
        </p:spPr>
      </p:pic>
      <p:pic>
        <p:nvPicPr>
          <p:cNvPr id="56327" name="Picture 11" descr="aVxgYfnF6x0"/>
          <p:cNvPicPr>
            <a:picLocks noChangeAspect="1" noChangeArrowheads="1"/>
          </p:cNvPicPr>
          <p:nvPr/>
        </p:nvPicPr>
        <p:blipFill>
          <a:blip r:embed="rId6"/>
          <a:srcRect/>
          <a:stretch>
            <a:fillRect/>
          </a:stretch>
        </p:blipFill>
        <p:spPr bwMode="auto">
          <a:xfrm>
            <a:off x="1195388" y="2808288"/>
            <a:ext cx="2832100" cy="3762375"/>
          </a:xfrm>
          <a:prstGeom prst="rect">
            <a:avLst/>
          </a:prstGeom>
          <a:noFill/>
          <a:ln w="38100">
            <a:solidFill>
              <a:schemeClr val="accent2"/>
            </a:solidFill>
            <a:miter lim="800000"/>
            <a:headEnd/>
            <a:tailEnd/>
          </a:ln>
        </p:spPr>
      </p:pic>
      <p:sp>
        <p:nvSpPr>
          <p:cNvPr id="56328" name="AutoShape 6"/>
          <p:cNvSpPr>
            <a:spLocks noChangeArrowheads="1"/>
          </p:cNvSpPr>
          <p:nvPr/>
        </p:nvSpPr>
        <p:spPr bwMode="auto">
          <a:xfrm>
            <a:off x="4229100" y="4086225"/>
            <a:ext cx="2981325" cy="2305050"/>
          </a:xfrm>
          <a:prstGeom prst="roundRect">
            <a:avLst>
              <a:gd name="adj" fmla="val 16667"/>
            </a:avLst>
          </a:prstGeom>
          <a:solidFill>
            <a:srgbClr val="FFFF99"/>
          </a:solidFill>
          <a:ln w="9525">
            <a:solidFill>
              <a:schemeClr val="accent2"/>
            </a:solidFill>
            <a:round/>
            <a:headEnd/>
            <a:tailEnd/>
          </a:ln>
        </p:spPr>
        <p:txBody>
          <a:bodyPr wrap="none" anchor="ctr"/>
          <a:lstStyle/>
          <a:p>
            <a:pPr algn="ctr"/>
            <a:r>
              <a:rPr lang="ru-RU" sz="1400" b="1">
                <a:solidFill>
                  <a:schemeClr val="hlink"/>
                </a:solidFill>
              </a:rPr>
              <a:t>Участие</a:t>
            </a:r>
          </a:p>
          <a:p>
            <a:pPr algn="ctr"/>
            <a:r>
              <a:rPr lang="ru-RU" sz="1400" b="1">
                <a:solidFill>
                  <a:schemeClr val="hlink"/>
                </a:solidFill>
              </a:rPr>
              <a:t> в спортивных мероприятиях:</a:t>
            </a:r>
          </a:p>
          <a:p>
            <a:pPr algn="ctr"/>
            <a:endParaRPr lang="ru-RU" sz="1400" b="1">
              <a:solidFill>
                <a:schemeClr val="hlink"/>
              </a:solidFill>
            </a:endParaRPr>
          </a:p>
          <a:p>
            <a:pPr algn="ctr"/>
            <a:r>
              <a:rPr lang="ru-RU" sz="1200">
                <a:solidFill>
                  <a:schemeClr val="hlink"/>
                </a:solidFill>
              </a:rPr>
              <a:t>Городской турнир по волейболу</a:t>
            </a:r>
          </a:p>
          <a:p>
            <a:pPr algn="ctr"/>
            <a:r>
              <a:rPr lang="ru-RU" sz="1200">
                <a:solidFill>
                  <a:schemeClr val="hlink"/>
                </a:solidFill>
              </a:rPr>
              <a:t>Областной праздник ГТО</a:t>
            </a:r>
          </a:p>
          <a:p>
            <a:pPr algn="ctr"/>
            <a:r>
              <a:rPr lang="ru-RU" sz="1200">
                <a:solidFill>
                  <a:schemeClr val="hlink"/>
                </a:solidFill>
              </a:rPr>
              <a:t>Лыжня России </a:t>
            </a:r>
            <a:r>
              <a:rPr lang="ru-RU" sz="1200"/>
              <a:t> </a:t>
            </a:r>
            <a:r>
              <a:rPr lang="ru-RU" sz="1200">
                <a:solidFill>
                  <a:schemeClr val="hlink"/>
                </a:solidFill>
              </a:rPr>
              <a:t>и т.д.</a:t>
            </a:r>
            <a:r>
              <a:rPr lang="ru-RU" sz="1200"/>
              <a:t> </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1065213" cy="6858000"/>
          </a:xfrm>
          <a:prstGeom prst="rect">
            <a:avLst/>
          </a:prstGeom>
          <a:solidFill>
            <a:srgbClr val="6C6C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57346" name="Заголовок 1"/>
          <p:cNvSpPr txBox="1">
            <a:spLocks/>
          </p:cNvSpPr>
          <p:nvPr/>
        </p:nvSpPr>
        <p:spPr bwMode="auto">
          <a:xfrm rot="-5400000">
            <a:off x="-1142206" y="4355306"/>
            <a:ext cx="3525838" cy="631825"/>
          </a:xfrm>
          <a:prstGeom prst="rect">
            <a:avLst/>
          </a:prstGeom>
          <a:noFill/>
          <a:ln w="9525">
            <a:noFill/>
            <a:miter lim="800000"/>
            <a:headEnd/>
            <a:tailEnd/>
          </a:ln>
        </p:spPr>
        <p:txBody>
          <a:bodyPr anchor="ctr"/>
          <a:lstStyle/>
          <a:p>
            <a:pPr algn="ctr">
              <a:lnSpc>
                <a:spcPct val="90000"/>
              </a:lnSpc>
            </a:pPr>
            <a:r>
              <a:rPr lang="ru-RU" sz="1400">
                <a:solidFill>
                  <a:schemeClr val="bg1"/>
                </a:solidFill>
              </a:rPr>
              <a:t>Профессиональное развитие молодежи </a:t>
            </a:r>
            <a:r>
              <a:rPr lang="ru-RU" b="1">
                <a:solidFill>
                  <a:srgbClr val="FFFF00"/>
                </a:solidFill>
              </a:rPr>
              <a:t>ОАО ХБК «Шуйские ситцы»</a:t>
            </a:r>
          </a:p>
        </p:txBody>
      </p:sp>
      <p:pic>
        <p:nvPicPr>
          <p:cNvPr id="57347" name="Рисунок 10"/>
          <p:cNvPicPr>
            <a:picLocks noChangeAspect="1"/>
          </p:cNvPicPr>
          <p:nvPr/>
        </p:nvPicPr>
        <p:blipFill>
          <a:blip r:embed="rId2"/>
          <a:srcRect/>
          <a:stretch>
            <a:fillRect/>
          </a:stretch>
        </p:blipFill>
        <p:spPr bwMode="auto">
          <a:xfrm>
            <a:off x="255588" y="247650"/>
            <a:ext cx="630237" cy="2336800"/>
          </a:xfrm>
          <a:prstGeom prst="rect">
            <a:avLst/>
          </a:prstGeom>
          <a:noFill/>
          <a:ln w="9525">
            <a:noFill/>
            <a:miter lim="800000"/>
            <a:headEnd/>
            <a:tailEnd/>
          </a:ln>
        </p:spPr>
      </p:pic>
      <p:pic>
        <p:nvPicPr>
          <p:cNvPr id="57348" name="Picture 7" descr="5k2V9rq0nj4"/>
          <p:cNvPicPr>
            <a:picLocks noChangeAspect="1" noChangeArrowheads="1"/>
          </p:cNvPicPr>
          <p:nvPr/>
        </p:nvPicPr>
        <p:blipFill>
          <a:blip r:embed="rId3"/>
          <a:srcRect/>
          <a:stretch>
            <a:fillRect/>
          </a:stretch>
        </p:blipFill>
        <p:spPr bwMode="auto">
          <a:xfrm>
            <a:off x="3419475" y="596900"/>
            <a:ext cx="8578850" cy="5730875"/>
          </a:xfrm>
          <a:prstGeom prst="rect">
            <a:avLst/>
          </a:prstGeom>
          <a:noFill/>
          <a:ln w="38100">
            <a:solidFill>
              <a:schemeClr val="accent2"/>
            </a:solidFill>
            <a:miter lim="800000"/>
            <a:headEnd/>
            <a:tailEnd/>
          </a:ln>
        </p:spPr>
      </p:pic>
      <p:pic>
        <p:nvPicPr>
          <p:cNvPr id="57349" name="Picture 9" descr="E6JCAyu_fT0"/>
          <p:cNvPicPr>
            <a:picLocks noChangeAspect="1" noChangeArrowheads="1"/>
          </p:cNvPicPr>
          <p:nvPr/>
        </p:nvPicPr>
        <p:blipFill>
          <a:blip r:embed="rId4"/>
          <a:srcRect/>
          <a:stretch>
            <a:fillRect/>
          </a:stretch>
        </p:blipFill>
        <p:spPr bwMode="auto">
          <a:xfrm>
            <a:off x="1285875" y="3786188"/>
            <a:ext cx="3994150" cy="2887662"/>
          </a:xfrm>
          <a:prstGeom prst="rect">
            <a:avLst/>
          </a:prstGeom>
          <a:noFill/>
          <a:ln w="38100">
            <a:solidFill>
              <a:schemeClr val="accent2"/>
            </a:solidFill>
            <a:miter lim="800000"/>
            <a:headEnd/>
            <a:tailEnd/>
          </a:ln>
        </p:spPr>
      </p:pic>
      <p:pic>
        <p:nvPicPr>
          <p:cNvPr id="57350" name="Picture 11" descr="1SkLABQ35z0"/>
          <p:cNvPicPr>
            <a:picLocks noChangeAspect="1" noChangeArrowheads="1"/>
          </p:cNvPicPr>
          <p:nvPr/>
        </p:nvPicPr>
        <p:blipFill>
          <a:blip r:embed="rId5"/>
          <a:srcRect l="20854" r="33733"/>
          <a:stretch>
            <a:fillRect/>
          </a:stretch>
        </p:blipFill>
        <p:spPr bwMode="auto">
          <a:xfrm>
            <a:off x="1781175" y="222250"/>
            <a:ext cx="2670175" cy="3771900"/>
          </a:xfrm>
          <a:prstGeom prst="rect">
            <a:avLst/>
          </a:prstGeom>
          <a:noFill/>
          <a:ln w="38100">
            <a:solidFill>
              <a:schemeClr val="accent2"/>
            </a:solidFill>
            <a:miter lim="800000"/>
            <a:headEnd/>
            <a:tailEnd/>
          </a:ln>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1065213" cy="6858000"/>
          </a:xfrm>
          <a:prstGeom prst="rect">
            <a:avLst/>
          </a:prstGeom>
          <a:solidFill>
            <a:srgbClr val="6C6C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58370" name="Заголовок 1"/>
          <p:cNvSpPr txBox="1">
            <a:spLocks/>
          </p:cNvSpPr>
          <p:nvPr/>
        </p:nvSpPr>
        <p:spPr bwMode="auto">
          <a:xfrm rot="-5400000">
            <a:off x="-1193006" y="4253706"/>
            <a:ext cx="3525838" cy="631825"/>
          </a:xfrm>
          <a:prstGeom prst="rect">
            <a:avLst/>
          </a:prstGeom>
          <a:noFill/>
          <a:ln w="9525">
            <a:noFill/>
            <a:miter lim="800000"/>
            <a:headEnd/>
            <a:tailEnd/>
          </a:ln>
        </p:spPr>
        <p:txBody>
          <a:bodyPr anchor="ctr"/>
          <a:lstStyle/>
          <a:p>
            <a:pPr algn="ctr">
              <a:lnSpc>
                <a:spcPct val="90000"/>
              </a:lnSpc>
            </a:pPr>
            <a:r>
              <a:rPr lang="ru-RU" sz="1200">
                <a:solidFill>
                  <a:schemeClr val="bg1"/>
                </a:solidFill>
                <a:latin typeface="Times New Roman" pitchFamily="18" charset="0"/>
                <a:cs typeface="Tahoma" pitchFamily="34" charset="0"/>
              </a:rPr>
              <a:t>Профессиональное</a:t>
            </a:r>
            <a:r>
              <a:rPr lang="ru-RU" sz="1200">
                <a:solidFill>
                  <a:schemeClr val="bg1"/>
                </a:solidFill>
                <a:latin typeface="Tahoma" pitchFamily="34" charset="0"/>
                <a:cs typeface="Tahoma" pitchFamily="34" charset="0"/>
              </a:rPr>
              <a:t> развитие молодежи  </a:t>
            </a:r>
            <a:endParaRPr lang="ru-RU" sz="1200" b="1">
              <a:solidFill>
                <a:srgbClr val="FFCCFF"/>
              </a:solidFill>
              <a:latin typeface="Tahoma" pitchFamily="34" charset="0"/>
              <a:cs typeface="Tahoma" pitchFamily="34" charset="0"/>
            </a:endParaRPr>
          </a:p>
          <a:p>
            <a:pPr algn="ctr">
              <a:lnSpc>
                <a:spcPct val="90000"/>
              </a:lnSpc>
            </a:pPr>
            <a:r>
              <a:rPr lang="ru-RU" sz="1400" b="1">
                <a:solidFill>
                  <a:srgbClr val="FFFF00"/>
                </a:solidFill>
                <a:latin typeface="Tahoma" pitchFamily="34" charset="0"/>
                <a:cs typeface="Tahoma" pitchFamily="34" charset="0"/>
              </a:rPr>
              <a:t>ОАО ХБК «Шуйские ситцы»</a:t>
            </a:r>
            <a:endParaRPr lang="ru-RU" sz="1400" b="1">
              <a:solidFill>
                <a:srgbClr val="FFCCFF"/>
              </a:solidFill>
              <a:latin typeface="Tahoma" pitchFamily="34" charset="0"/>
              <a:cs typeface="Tahoma" pitchFamily="34" charset="0"/>
            </a:endParaRPr>
          </a:p>
        </p:txBody>
      </p:sp>
      <p:pic>
        <p:nvPicPr>
          <p:cNvPr id="58371" name="Рисунок 10"/>
          <p:cNvPicPr>
            <a:picLocks noChangeAspect="1"/>
          </p:cNvPicPr>
          <p:nvPr/>
        </p:nvPicPr>
        <p:blipFill>
          <a:blip r:embed="rId2"/>
          <a:srcRect/>
          <a:stretch>
            <a:fillRect/>
          </a:stretch>
        </p:blipFill>
        <p:spPr bwMode="auto">
          <a:xfrm>
            <a:off x="255588" y="247650"/>
            <a:ext cx="630237" cy="2336800"/>
          </a:xfrm>
          <a:prstGeom prst="rect">
            <a:avLst/>
          </a:prstGeom>
          <a:noFill/>
          <a:ln w="9525">
            <a:noFill/>
            <a:miter lim="800000"/>
            <a:headEnd/>
            <a:tailEnd/>
          </a:ln>
        </p:spPr>
      </p:pic>
      <p:pic>
        <p:nvPicPr>
          <p:cNvPr id="58372" name="Picture 5" descr="калинушка"/>
          <p:cNvPicPr>
            <a:picLocks noChangeAspect="1" noChangeArrowheads="1"/>
          </p:cNvPicPr>
          <p:nvPr/>
        </p:nvPicPr>
        <p:blipFill>
          <a:blip r:embed="rId3"/>
          <a:srcRect/>
          <a:stretch>
            <a:fillRect/>
          </a:stretch>
        </p:blipFill>
        <p:spPr bwMode="auto">
          <a:xfrm>
            <a:off x="6091238" y="3424238"/>
            <a:ext cx="9525" cy="9525"/>
          </a:xfrm>
          <a:prstGeom prst="rect">
            <a:avLst/>
          </a:prstGeom>
          <a:noFill/>
          <a:ln w="9525">
            <a:noFill/>
            <a:miter lim="800000"/>
            <a:headEnd/>
            <a:tailEnd/>
          </a:ln>
        </p:spPr>
      </p:pic>
      <p:pic>
        <p:nvPicPr>
          <p:cNvPr id="58373" name="Picture 19" descr="наши работн"/>
          <p:cNvPicPr>
            <a:picLocks noChangeAspect="1" noChangeArrowheads="1"/>
          </p:cNvPicPr>
          <p:nvPr/>
        </p:nvPicPr>
        <p:blipFill>
          <a:blip r:embed="rId4"/>
          <a:srcRect/>
          <a:stretch>
            <a:fillRect/>
          </a:stretch>
        </p:blipFill>
        <p:spPr bwMode="auto">
          <a:xfrm>
            <a:off x="7853363" y="390525"/>
            <a:ext cx="4057650" cy="6096000"/>
          </a:xfrm>
          <a:prstGeom prst="rect">
            <a:avLst/>
          </a:prstGeom>
          <a:noFill/>
          <a:ln w="38100">
            <a:solidFill>
              <a:schemeClr val="tx2"/>
            </a:solidFill>
            <a:miter lim="800000"/>
            <a:headEnd/>
            <a:tailEnd/>
          </a:ln>
        </p:spPr>
      </p:pic>
      <p:sp>
        <p:nvSpPr>
          <p:cNvPr id="58374" name="Rectangle 20"/>
          <p:cNvSpPr>
            <a:spLocks noChangeArrowheads="1"/>
          </p:cNvSpPr>
          <p:nvPr/>
        </p:nvSpPr>
        <p:spPr bwMode="auto">
          <a:xfrm>
            <a:off x="1357313" y="746125"/>
            <a:ext cx="5468937" cy="1190625"/>
          </a:xfrm>
          <a:prstGeom prst="rect">
            <a:avLst/>
          </a:prstGeom>
          <a:solidFill>
            <a:srgbClr val="FFFFFF"/>
          </a:solidFill>
          <a:ln w="9525">
            <a:noFill/>
            <a:miter lim="800000"/>
            <a:headEnd/>
            <a:tailEnd/>
          </a:ln>
        </p:spPr>
        <p:txBody>
          <a:bodyPr anchor="ctr">
            <a:spAutoFit/>
          </a:bodyPr>
          <a:lstStyle/>
          <a:p>
            <a:r>
              <a:rPr lang="ru-RU"/>
              <a:t>Международный фестиваль</a:t>
            </a:r>
          </a:p>
          <a:p>
            <a:r>
              <a:rPr lang="ru-RU"/>
              <a:t>лоскутного шитья </a:t>
            </a:r>
            <a:r>
              <a:rPr lang="ru-RU" u="sng">
                <a:hlinkClick r:id="rId5"/>
                <a:hlinkMouseOver r:id="rId6"/>
              </a:rPr>
              <a:t>«Душа России»</a:t>
            </a:r>
            <a:r>
              <a:rPr lang="ru-RU"/>
              <a:t>! </a:t>
            </a:r>
          </a:p>
          <a:p>
            <a:r>
              <a:rPr lang="ru-RU"/>
              <a:t>Текстильный проект «Проявление». </a:t>
            </a:r>
          </a:p>
          <a:p>
            <a:r>
              <a:rPr lang="ru-RU"/>
              <a:t>Ткань производства компании </a:t>
            </a:r>
            <a:r>
              <a:rPr lang="ru-RU">
                <a:hlinkClick r:id="rId7"/>
                <a:hlinkMouseOver r:id="rId6"/>
              </a:rPr>
              <a:t>«Шуйские ситцы»</a:t>
            </a:r>
            <a:r>
              <a:rPr lang="ru-RU"/>
              <a:t>. </a:t>
            </a:r>
          </a:p>
        </p:txBody>
      </p:sp>
      <p:pic>
        <p:nvPicPr>
          <p:cNvPr id="58375" name="Picture 22" descr="yVmli4B-ra4"/>
          <p:cNvPicPr>
            <a:picLocks noChangeAspect="1" noChangeArrowheads="1"/>
          </p:cNvPicPr>
          <p:nvPr/>
        </p:nvPicPr>
        <p:blipFill>
          <a:blip r:embed="rId8"/>
          <a:srcRect t="-703" b="11951"/>
          <a:stretch>
            <a:fillRect/>
          </a:stretch>
        </p:blipFill>
        <p:spPr bwMode="auto">
          <a:xfrm>
            <a:off x="1304925" y="2646363"/>
            <a:ext cx="3171825" cy="3849687"/>
          </a:xfrm>
          <a:prstGeom prst="rect">
            <a:avLst/>
          </a:prstGeom>
          <a:noFill/>
          <a:ln w="38100">
            <a:solidFill>
              <a:schemeClr val="tx2"/>
            </a:solidFill>
            <a:miter lim="800000"/>
            <a:headEnd/>
            <a:tailEnd/>
          </a:ln>
        </p:spPr>
      </p:pic>
      <p:pic>
        <p:nvPicPr>
          <p:cNvPr id="58376" name="Picture 24" descr="mmut5bjPyGI"/>
          <p:cNvPicPr>
            <a:picLocks noChangeAspect="1" noChangeArrowheads="1"/>
          </p:cNvPicPr>
          <p:nvPr/>
        </p:nvPicPr>
        <p:blipFill>
          <a:blip r:embed="rId9"/>
          <a:srcRect/>
          <a:stretch>
            <a:fillRect/>
          </a:stretch>
        </p:blipFill>
        <p:spPr bwMode="auto">
          <a:xfrm>
            <a:off x="4687888" y="2305050"/>
            <a:ext cx="3027362" cy="4181475"/>
          </a:xfrm>
          <a:prstGeom prst="rect">
            <a:avLst/>
          </a:prstGeom>
          <a:noFill/>
          <a:ln w="38100">
            <a:solidFill>
              <a:schemeClr val="tx2"/>
            </a:solidFill>
            <a:miter lim="800000"/>
            <a:headEnd/>
            <a:tailEnd/>
          </a:ln>
        </p:spPr>
      </p:pic>
      <p:pic>
        <p:nvPicPr>
          <p:cNvPr id="58377" name="Picture 22" descr="yVmli4B-ra4"/>
          <p:cNvPicPr>
            <a:picLocks noChangeAspect="1" noChangeArrowheads="1"/>
          </p:cNvPicPr>
          <p:nvPr/>
        </p:nvPicPr>
        <p:blipFill>
          <a:blip r:embed="rId8"/>
          <a:srcRect t="-703" b="11951"/>
          <a:stretch>
            <a:fillRect/>
          </a:stretch>
        </p:blipFill>
        <p:spPr bwMode="auto">
          <a:xfrm>
            <a:off x="1304925" y="2646363"/>
            <a:ext cx="3171825" cy="3849687"/>
          </a:xfrm>
          <a:prstGeom prst="rect">
            <a:avLst/>
          </a:prstGeom>
          <a:noFill/>
          <a:ln w="38100">
            <a:solidFill>
              <a:schemeClr val="tx2"/>
            </a:solidFill>
            <a:miter lim="800000"/>
            <a:headEnd/>
            <a:tailEnd/>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6C6C6B"/>
        </a:solidFill>
        <a:effectLst/>
      </p:bgPr>
    </p:bg>
    <p:spTree>
      <p:nvGrpSpPr>
        <p:cNvPr id="1" name=""/>
        <p:cNvGrpSpPr/>
        <p:nvPr/>
      </p:nvGrpSpPr>
      <p:grpSpPr>
        <a:xfrm>
          <a:off x="0" y="0"/>
          <a:ext cx="0" cy="0"/>
          <a:chOff x="0" y="0"/>
          <a:chExt cx="0" cy="0"/>
        </a:xfrm>
      </p:grpSpPr>
      <p:pic>
        <p:nvPicPr>
          <p:cNvPr id="59394" name="Рисунок 6"/>
          <p:cNvPicPr>
            <a:picLocks noChangeAspect="1"/>
          </p:cNvPicPr>
          <p:nvPr/>
        </p:nvPicPr>
        <p:blipFill>
          <a:blip r:embed="rId2"/>
          <a:srcRect/>
          <a:stretch>
            <a:fillRect/>
          </a:stretch>
        </p:blipFill>
        <p:spPr bwMode="auto">
          <a:xfrm>
            <a:off x="838200" y="649288"/>
            <a:ext cx="4886325" cy="1260475"/>
          </a:xfrm>
          <a:prstGeom prst="rect">
            <a:avLst/>
          </a:prstGeom>
          <a:noFill/>
          <a:ln w="9525">
            <a:noFill/>
            <a:miter lim="800000"/>
            <a:headEnd/>
            <a:tailEnd/>
          </a:ln>
        </p:spPr>
      </p:pic>
      <p:sp>
        <p:nvSpPr>
          <p:cNvPr id="59395" name="Заголовок 1"/>
          <p:cNvSpPr txBox="1">
            <a:spLocks/>
          </p:cNvSpPr>
          <p:nvPr/>
        </p:nvSpPr>
        <p:spPr bwMode="auto">
          <a:xfrm>
            <a:off x="838200" y="2278063"/>
            <a:ext cx="10974388" cy="3740150"/>
          </a:xfrm>
          <a:prstGeom prst="rect">
            <a:avLst/>
          </a:prstGeom>
          <a:noFill/>
          <a:ln w="9525">
            <a:noFill/>
            <a:miter lim="800000"/>
            <a:headEnd/>
            <a:tailEnd/>
          </a:ln>
        </p:spPr>
        <p:txBody>
          <a:bodyPr anchor="b"/>
          <a:lstStyle/>
          <a:p>
            <a:pPr algn="ctr">
              <a:lnSpc>
                <a:spcPct val="90000"/>
              </a:lnSpc>
            </a:pPr>
            <a:r>
              <a:rPr lang="ru-RU" sz="4000">
                <a:solidFill>
                  <a:schemeClr val="bg1"/>
                </a:solidFill>
                <a:cs typeface="Tahoma" pitchFamily="34" charset="0"/>
              </a:rPr>
              <a:t>Спасибо за внимание !</a:t>
            </a:r>
          </a:p>
          <a:p>
            <a:pPr>
              <a:lnSpc>
                <a:spcPct val="90000"/>
              </a:lnSpc>
            </a:pPr>
            <a:endParaRPr lang="ru-RU" sz="4000">
              <a:solidFill>
                <a:schemeClr val="bg1"/>
              </a:solidFill>
              <a:cs typeface="Tahoma" pitchFamily="34" charset="0"/>
            </a:endParaRPr>
          </a:p>
          <a:p>
            <a:pPr>
              <a:lnSpc>
                <a:spcPct val="90000"/>
              </a:lnSpc>
            </a:pPr>
            <a:endParaRPr lang="ru-RU" sz="4000">
              <a:solidFill>
                <a:schemeClr val="bg1"/>
              </a:solidFill>
              <a:cs typeface="Tahoma" pitchFamily="34" charset="0"/>
            </a:endParaRPr>
          </a:p>
          <a:p>
            <a:pPr>
              <a:lnSpc>
                <a:spcPct val="90000"/>
              </a:lnSpc>
            </a:pPr>
            <a:endParaRPr lang="ru-RU" sz="4000">
              <a:solidFill>
                <a:schemeClr val="bg1"/>
              </a:solidFill>
              <a:cs typeface="Tahoma" pitchFamily="34" charset="0"/>
            </a:endParaRPr>
          </a:p>
          <a:p>
            <a:pPr algn="r">
              <a:lnSpc>
                <a:spcPct val="90000"/>
              </a:lnSpc>
            </a:pPr>
            <a:r>
              <a:rPr lang="ru-RU" b="1">
                <a:solidFill>
                  <a:schemeClr val="bg1"/>
                </a:solidFill>
              </a:rPr>
              <a:t>Мочалова Юлия Александровна </a:t>
            </a:r>
            <a:br>
              <a:rPr lang="ru-RU" b="1">
                <a:solidFill>
                  <a:schemeClr val="bg1"/>
                </a:solidFill>
              </a:rPr>
            </a:br>
            <a:r>
              <a:rPr lang="ru-RU" sz="1200">
                <a:solidFill>
                  <a:schemeClr val="bg1"/>
                </a:solidFill>
              </a:rPr>
              <a:t>Начальник отдела по работе с персоналом</a:t>
            </a:r>
          </a:p>
          <a:p>
            <a:pPr algn="r"/>
            <a:r>
              <a:rPr lang="ru-RU" b="1">
                <a:solidFill>
                  <a:schemeClr val="bg1"/>
                </a:solidFill>
              </a:rPr>
              <a:t>Горохова Елена Александровна</a:t>
            </a:r>
            <a:r>
              <a:rPr lang="ru-RU">
                <a:solidFill>
                  <a:schemeClr val="bg1"/>
                </a:solidFill>
              </a:rPr>
              <a:t> –</a:t>
            </a:r>
          </a:p>
          <a:p>
            <a:pPr algn="r"/>
            <a:r>
              <a:rPr lang="ru-RU" sz="1400">
                <a:solidFill>
                  <a:schemeClr val="bg1"/>
                </a:solidFill>
              </a:rPr>
              <a:t>начальник отдела контроля качества</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1065213" cy="6858000"/>
          </a:xfrm>
          <a:prstGeom prst="rect">
            <a:avLst/>
          </a:prstGeom>
          <a:solidFill>
            <a:srgbClr val="6C6C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8434" name="Заголовок 1"/>
          <p:cNvSpPr txBox="1">
            <a:spLocks/>
          </p:cNvSpPr>
          <p:nvPr/>
        </p:nvSpPr>
        <p:spPr bwMode="auto">
          <a:xfrm rot="-5400000">
            <a:off x="-1193006" y="4253706"/>
            <a:ext cx="3525838" cy="631825"/>
          </a:xfrm>
          <a:prstGeom prst="rect">
            <a:avLst/>
          </a:prstGeom>
          <a:noFill/>
          <a:ln w="9525">
            <a:noFill/>
            <a:miter lim="800000"/>
            <a:headEnd/>
            <a:tailEnd/>
          </a:ln>
        </p:spPr>
        <p:txBody>
          <a:bodyPr anchor="ctr"/>
          <a:lstStyle/>
          <a:p>
            <a:pPr>
              <a:lnSpc>
                <a:spcPct val="90000"/>
              </a:lnSpc>
            </a:pPr>
            <a:r>
              <a:rPr lang="ru-RU" sz="1400">
                <a:solidFill>
                  <a:schemeClr val="bg1"/>
                </a:solidFill>
                <a:latin typeface="Times New Roman" pitchFamily="18" charset="0"/>
                <a:cs typeface="Tahoma" pitchFamily="34" charset="0"/>
              </a:rPr>
              <a:t>Профессиональное</a:t>
            </a:r>
            <a:r>
              <a:rPr lang="ru-RU" sz="1400">
                <a:solidFill>
                  <a:schemeClr val="bg1"/>
                </a:solidFill>
                <a:latin typeface="Tahoma" pitchFamily="34" charset="0"/>
                <a:cs typeface="Tahoma" pitchFamily="34" charset="0"/>
              </a:rPr>
              <a:t> развитие молодежи </a:t>
            </a:r>
            <a:endParaRPr lang="ru-RU" sz="1400">
              <a:solidFill>
                <a:schemeClr val="bg1"/>
              </a:solidFill>
              <a:cs typeface="Tahoma" pitchFamily="34" charset="0"/>
            </a:endParaRPr>
          </a:p>
          <a:p>
            <a:pPr algn="ctr">
              <a:lnSpc>
                <a:spcPct val="90000"/>
              </a:lnSpc>
            </a:pPr>
            <a:r>
              <a:rPr lang="ru-RU" sz="1400" b="1" i="1">
                <a:solidFill>
                  <a:schemeClr val="accent2"/>
                </a:solidFill>
                <a:cs typeface="Tahoma" pitchFamily="34" charset="0"/>
              </a:rPr>
              <a:t>Работа с дошкольниками</a:t>
            </a:r>
          </a:p>
        </p:txBody>
      </p:sp>
      <p:pic>
        <p:nvPicPr>
          <p:cNvPr id="18435" name="Рисунок 10"/>
          <p:cNvPicPr>
            <a:picLocks noChangeAspect="1"/>
          </p:cNvPicPr>
          <p:nvPr/>
        </p:nvPicPr>
        <p:blipFill>
          <a:blip r:embed="rId2"/>
          <a:srcRect/>
          <a:stretch>
            <a:fillRect/>
          </a:stretch>
        </p:blipFill>
        <p:spPr bwMode="auto">
          <a:xfrm>
            <a:off x="255588" y="247650"/>
            <a:ext cx="630237" cy="2336800"/>
          </a:xfrm>
          <a:prstGeom prst="rect">
            <a:avLst/>
          </a:prstGeom>
          <a:noFill/>
          <a:ln w="9525">
            <a:noFill/>
            <a:miter lim="800000"/>
            <a:headEnd/>
            <a:tailEnd/>
          </a:ln>
        </p:spPr>
      </p:pic>
      <p:sp>
        <p:nvSpPr>
          <p:cNvPr id="18436" name="Rectangle 5"/>
          <p:cNvSpPr>
            <a:spLocks noChangeArrowheads="1"/>
          </p:cNvSpPr>
          <p:nvPr/>
        </p:nvSpPr>
        <p:spPr bwMode="auto">
          <a:xfrm>
            <a:off x="1090613" y="173038"/>
            <a:ext cx="10842625" cy="1368425"/>
          </a:xfrm>
          <a:prstGeom prst="rect">
            <a:avLst/>
          </a:prstGeom>
          <a:noFill/>
          <a:ln w="9525">
            <a:noFill/>
            <a:miter lim="800000"/>
            <a:headEnd/>
            <a:tailEnd/>
          </a:ln>
        </p:spPr>
        <p:txBody>
          <a:bodyPr anchor="ctr">
            <a:spAutoFit/>
          </a:bodyPr>
          <a:lstStyle/>
          <a:p>
            <a:pPr algn="just"/>
            <a:r>
              <a:rPr lang="ru-RU" sz="1400">
                <a:latin typeface="Times New Roman" pitchFamily="18" charset="0"/>
              </a:rPr>
              <a:t>Дошкольный возраст – начальный этап первичной профессионализации, профессионального становления человека. Первичная  профессионализация реализуется посредством погружения ребенка в   мир профессий, создается  модель ближайшего профессионального окружения дошкольника, в которой он учится выстраивать социальные связи и отношения, и приобретает первичный опыт различных видов труда. Дошкольники знакомятся в предприятием во время экскурсии,  участвуют в творческих конкурсах, корпоративных мероприятиях, детских праздниках и т.д. Ранняя профориентация  способствует профессиональному становлению подрастающего поколения. </a:t>
            </a:r>
          </a:p>
        </p:txBody>
      </p:sp>
      <p:pic>
        <p:nvPicPr>
          <p:cNvPr id="18437" name="Picture 7" descr="1 гнздыш"/>
          <p:cNvPicPr>
            <a:picLocks noChangeAspect="1" noChangeArrowheads="1"/>
          </p:cNvPicPr>
          <p:nvPr/>
        </p:nvPicPr>
        <p:blipFill>
          <a:blip r:embed="rId3"/>
          <a:srcRect t="7269" b="12839"/>
          <a:stretch>
            <a:fillRect/>
          </a:stretch>
        </p:blipFill>
        <p:spPr bwMode="auto">
          <a:xfrm>
            <a:off x="1231900" y="1681163"/>
            <a:ext cx="4368800" cy="3279775"/>
          </a:xfrm>
          <a:prstGeom prst="rect">
            <a:avLst/>
          </a:prstGeom>
          <a:noFill/>
          <a:ln w="57150">
            <a:solidFill>
              <a:srgbClr val="99CCFF"/>
            </a:solidFill>
            <a:miter lim="800000"/>
            <a:headEnd/>
            <a:tailEnd/>
          </a:ln>
        </p:spPr>
      </p:pic>
      <p:pic>
        <p:nvPicPr>
          <p:cNvPr id="18438" name="Picture 9" descr="гнезд2"/>
          <p:cNvPicPr>
            <a:picLocks noChangeAspect="1" noChangeArrowheads="1"/>
          </p:cNvPicPr>
          <p:nvPr/>
        </p:nvPicPr>
        <p:blipFill>
          <a:blip r:embed="rId4"/>
          <a:srcRect/>
          <a:stretch>
            <a:fillRect/>
          </a:stretch>
        </p:blipFill>
        <p:spPr bwMode="auto">
          <a:xfrm>
            <a:off x="8181975" y="1468438"/>
            <a:ext cx="3706813" cy="4941887"/>
          </a:xfrm>
          <a:prstGeom prst="rect">
            <a:avLst/>
          </a:prstGeom>
          <a:noFill/>
          <a:ln w="38100">
            <a:solidFill>
              <a:srgbClr val="99CCFF"/>
            </a:solidFill>
            <a:miter lim="800000"/>
            <a:headEnd/>
            <a:tailEnd/>
          </a:ln>
        </p:spPr>
      </p:pic>
      <p:pic>
        <p:nvPicPr>
          <p:cNvPr id="18439" name="Picture 10" descr="гнездышко"/>
          <p:cNvPicPr>
            <a:picLocks noChangeAspect="1" noChangeArrowheads="1"/>
          </p:cNvPicPr>
          <p:nvPr/>
        </p:nvPicPr>
        <p:blipFill>
          <a:blip r:embed="rId5"/>
          <a:srcRect l="14742" t="13080" r="8698" b="6522"/>
          <a:stretch>
            <a:fillRect/>
          </a:stretch>
        </p:blipFill>
        <p:spPr bwMode="auto">
          <a:xfrm>
            <a:off x="5353050" y="2609850"/>
            <a:ext cx="2719388" cy="3808413"/>
          </a:xfrm>
          <a:prstGeom prst="rect">
            <a:avLst/>
          </a:prstGeom>
          <a:noFill/>
          <a:ln w="38100">
            <a:solidFill>
              <a:srgbClr val="99CCFF"/>
            </a:solidFill>
            <a:miter lim="800000"/>
            <a:headEnd/>
            <a:tailEnd/>
          </a:ln>
        </p:spPr>
      </p:pic>
      <p:sp>
        <p:nvSpPr>
          <p:cNvPr id="18440" name="AutoShape 11"/>
          <p:cNvSpPr>
            <a:spLocks noChangeArrowheads="1"/>
          </p:cNvSpPr>
          <p:nvPr/>
        </p:nvSpPr>
        <p:spPr bwMode="auto">
          <a:xfrm>
            <a:off x="1266825" y="5381625"/>
            <a:ext cx="3814763" cy="1001713"/>
          </a:xfrm>
          <a:prstGeom prst="roundRect">
            <a:avLst>
              <a:gd name="adj" fmla="val 16667"/>
            </a:avLst>
          </a:prstGeom>
          <a:solidFill>
            <a:srgbClr val="FBE2D1"/>
          </a:solidFill>
          <a:ln w="9525">
            <a:solidFill>
              <a:srgbClr val="99CCFF"/>
            </a:solidFill>
            <a:round/>
            <a:headEnd/>
            <a:tailEnd/>
          </a:ln>
        </p:spPr>
        <p:txBody>
          <a:bodyPr wrap="none" anchor="ctr"/>
          <a:lstStyle/>
          <a:p>
            <a:pPr algn="ctr"/>
            <a:r>
              <a:rPr lang="ru-RU" sz="2000" b="1">
                <a:solidFill>
                  <a:schemeClr val="hlink"/>
                </a:solidFill>
              </a:rPr>
              <a:t>Мероприятия к Дню Победы</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1065213" cy="6858000"/>
          </a:xfrm>
          <a:prstGeom prst="rect">
            <a:avLst/>
          </a:prstGeom>
          <a:solidFill>
            <a:srgbClr val="6C6C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9458" name="Заголовок 1"/>
          <p:cNvSpPr txBox="1">
            <a:spLocks/>
          </p:cNvSpPr>
          <p:nvPr/>
        </p:nvSpPr>
        <p:spPr bwMode="auto">
          <a:xfrm rot="-5400000">
            <a:off x="-1246187" y="4413250"/>
            <a:ext cx="3736975" cy="631825"/>
          </a:xfrm>
          <a:prstGeom prst="rect">
            <a:avLst/>
          </a:prstGeom>
          <a:noFill/>
          <a:ln w="9525">
            <a:noFill/>
            <a:miter lim="800000"/>
            <a:headEnd/>
            <a:tailEnd/>
          </a:ln>
        </p:spPr>
        <p:txBody>
          <a:bodyPr anchor="ctr"/>
          <a:lstStyle/>
          <a:p>
            <a:pPr algn="ctr"/>
            <a:r>
              <a:rPr lang="ru-RU" sz="1400">
                <a:solidFill>
                  <a:schemeClr val="bg1"/>
                </a:solidFill>
              </a:rPr>
              <a:t>Профессиональное развитие молодежи </a:t>
            </a:r>
          </a:p>
          <a:p>
            <a:pPr algn="ctr"/>
            <a:r>
              <a:rPr lang="ru-RU" sz="1400" b="1" i="1">
                <a:solidFill>
                  <a:schemeClr val="accent2"/>
                </a:solidFill>
              </a:rPr>
              <a:t>Работа с дошкольниками и детьми сотрудников  Компании </a:t>
            </a:r>
          </a:p>
        </p:txBody>
      </p:sp>
      <p:pic>
        <p:nvPicPr>
          <p:cNvPr id="19459" name="Рисунок 10"/>
          <p:cNvPicPr>
            <a:picLocks noChangeAspect="1"/>
          </p:cNvPicPr>
          <p:nvPr/>
        </p:nvPicPr>
        <p:blipFill>
          <a:blip r:embed="rId2"/>
          <a:srcRect/>
          <a:stretch>
            <a:fillRect/>
          </a:stretch>
        </p:blipFill>
        <p:spPr bwMode="auto">
          <a:xfrm>
            <a:off x="255588" y="247650"/>
            <a:ext cx="630237" cy="2336800"/>
          </a:xfrm>
          <a:prstGeom prst="rect">
            <a:avLst/>
          </a:prstGeom>
          <a:noFill/>
          <a:ln w="9525">
            <a:noFill/>
            <a:miter lim="800000"/>
            <a:headEnd/>
            <a:tailEnd/>
          </a:ln>
        </p:spPr>
      </p:pic>
      <p:pic>
        <p:nvPicPr>
          <p:cNvPr id="19460" name="Picture 10" descr="снеговики"/>
          <p:cNvPicPr>
            <a:picLocks noChangeAspect="1" noChangeArrowheads="1"/>
          </p:cNvPicPr>
          <p:nvPr/>
        </p:nvPicPr>
        <p:blipFill>
          <a:blip r:embed="rId3"/>
          <a:srcRect t="16216" r="25845" b="33334"/>
          <a:stretch>
            <a:fillRect/>
          </a:stretch>
        </p:blipFill>
        <p:spPr bwMode="auto">
          <a:xfrm>
            <a:off x="7667625" y="342900"/>
            <a:ext cx="4076700" cy="3616325"/>
          </a:xfrm>
          <a:prstGeom prst="rect">
            <a:avLst/>
          </a:prstGeom>
          <a:noFill/>
          <a:ln w="38100">
            <a:solidFill>
              <a:schemeClr val="hlink"/>
            </a:solidFill>
            <a:miter lim="800000"/>
            <a:headEnd/>
            <a:tailEnd/>
          </a:ln>
        </p:spPr>
      </p:pic>
      <p:sp>
        <p:nvSpPr>
          <p:cNvPr id="19461" name="AutoShape 11"/>
          <p:cNvSpPr>
            <a:spLocks noChangeArrowheads="1"/>
          </p:cNvSpPr>
          <p:nvPr/>
        </p:nvSpPr>
        <p:spPr bwMode="auto">
          <a:xfrm>
            <a:off x="8248650" y="438150"/>
            <a:ext cx="3381375" cy="390525"/>
          </a:xfrm>
          <a:prstGeom prst="roundRect">
            <a:avLst>
              <a:gd name="adj" fmla="val 16667"/>
            </a:avLst>
          </a:prstGeom>
          <a:solidFill>
            <a:srgbClr val="FBE2D1"/>
          </a:solidFill>
          <a:ln w="9525">
            <a:solidFill>
              <a:schemeClr val="hlink"/>
            </a:solidFill>
            <a:round/>
            <a:headEnd/>
            <a:tailEnd/>
          </a:ln>
        </p:spPr>
        <p:txBody>
          <a:bodyPr wrap="none" anchor="ctr"/>
          <a:lstStyle/>
          <a:p>
            <a:pPr algn="ctr"/>
            <a:r>
              <a:rPr lang="ru-RU" sz="1000">
                <a:solidFill>
                  <a:schemeClr val="hlink"/>
                </a:solidFill>
              </a:rPr>
              <a:t>Городской конкурс снеговиков Шуйский разгуляй </a:t>
            </a:r>
          </a:p>
        </p:txBody>
      </p:sp>
      <p:pic>
        <p:nvPicPr>
          <p:cNvPr id="19462" name="Picture 15" descr="детский праздник"/>
          <p:cNvPicPr>
            <a:picLocks noChangeAspect="1" noChangeArrowheads="1"/>
          </p:cNvPicPr>
          <p:nvPr/>
        </p:nvPicPr>
        <p:blipFill>
          <a:blip r:embed="rId4"/>
          <a:srcRect/>
          <a:stretch>
            <a:fillRect/>
          </a:stretch>
        </p:blipFill>
        <p:spPr bwMode="auto">
          <a:xfrm>
            <a:off x="3355975" y="2921000"/>
            <a:ext cx="5095875" cy="3733800"/>
          </a:xfrm>
          <a:prstGeom prst="rect">
            <a:avLst/>
          </a:prstGeom>
          <a:noFill/>
          <a:ln w="38100">
            <a:solidFill>
              <a:schemeClr val="hlink"/>
            </a:solidFill>
            <a:miter lim="800000"/>
            <a:headEnd/>
            <a:tailEnd/>
          </a:ln>
        </p:spPr>
      </p:pic>
      <p:pic>
        <p:nvPicPr>
          <p:cNvPr id="19463" name="Picture 7" descr="елка 3 дс"/>
          <p:cNvPicPr>
            <a:picLocks noChangeAspect="1" noChangeArrowheads="1"/>
          </p:cNvPicPr>
          <p:nvPr/>
        </p:nvPicPr>
        <p:blipFill>
          <a:blip r:embed="rId5"/>
          <a:srcRect l="7205" t="7692" r="555" b="18211"/>
          <a:stretch>
            <a:fillRect/>
          </a:stretch>
        </p:blipFill>
        <p:spPr bwMode="auto">
          <a:xfrm>
            <a:off x="1268413" y="617538"/>
            <a:ext cx="4735512" cy="2794000"/>
          </a:xfrm>
          <a:prstGeom prst="rect">
            <a:avLst/>
          </a:prstGeom>
          <a:noFill/>
          <a:ln w="57150">
            <a:solidFill>
              <a:schemeClr val="hlink"/>
            </a:solidFill>
            <a:miter lim="800000"/>
            <a:headEnd/>
            <a:tailEnd/>
          </a:ln>
        </p:spPr>
      </p:pic>
      <p:sp>
        <p:nvSpPr>
          <p:cNvPr id="19464" name="AutoShape 8"/>
          <p:cNvSpPr>
            <a:spLocks noChangeArrowheads="1"/>
          </p:cNvSpPr>
          <p:nvPr/>
        </p:nvSpPr>
        <p:spPr bwMode="auto">
          <a:xfrm>
            <a:off x="1670050" y="2833688"/>
            <a:ext cx="2463800" cy="496887"/>
          </a:xfrm>
          <a:prstGeom prst="roundRect">
            <a:avLst>
              <a:gd name="adj" fmla="val 16667"/>
            </a:avLst>
          </a:prstGeom>
          <a:solidFill>
            <a:srgbClr val="FBE2D1"/>
          </a:solidFill>
          <a:ln w="9525">
            <a:solidFill>
              <a:schemeClr val="hlink"/>
            </a:solidFill>
            <a:round/>
            <a:headEnd/>
            <a:tailEnd/>
          </a:ln>
        </p:spPr>
        <p:txBody>
          <a:bodyPr wrap="none" anchor="ctr"/>
          <a:lstStyle/>
          <a:p>
            <a:pPr algn="ctr"/>
            <a:r>
              <a:rPr lang="ru-RU" sz="1000">
                <a:solidFill>
                  <a:schemeClr val="hlink"/>
                </a:solidFill>
              </a:rPr>
              <a:t>Конкурс - Украсим Елочку </a:t>
            </a:r>
          </a:p>
          <a:p>
            <a:pPr algn="ctr"/>
            <a:r>
              <a:rPr lang="ru-RU" sz="1000">
                <a:solidFill>
                  <a:srgbClr val="FBE2D1"/>
                </a:solidFill>
              </a:rPr>
              <a:t>(</a:t>
            </a:r>
            <a:r>
              <a:rPr lang="ru-RU" sz="1000">
                <a:solidFill>
                  <a:schemeClr val="hlink"/>
                </a:solidFill>
              </a:rPr>
              <a:t>игрушки из тканей «Шуйских ситцев»</a:t>
            </a:r>
            <a:r>
              <a:rPr lang="ru-RU">
                <a:solidFill>
                  <a:srgbClr val="FBE2D1"/>
                </a:solidFill>
              </a:rPr>
              <a:t>)</a:t>
            </a:r>
            <a:endParaRPr lang="ru-RU">
              <a:solidFill>
                <a:schemeClr val="hlink"/>
              </a:solidFill>
            </a:endParaRPr>
          </a:p>
        </p:txBody>
      </p:sp>
      <p:sp>
        <p:nvSpPr>
          <p:cNvPr id="19465" name="AutoShape 6"/>
          <p:cNvSpPr>
            <a:spLocks noChangeArrowheads="1"/>
          </p:cNvSpPr>
          <p:nvPr/>
        </p:nvSpPr>
        <p:spPr bwMode="auto">
          <a:xfrm>
            <a:off x="1162050" y="228600"/>
            <a:ext cx="2249488" cy="373063"/>
          </a:xfrm>
          <a:prstGeom prst="roundRect">
            <a:avLst>
              <a:gd name="adj" fmla="val 16667"/>
            </a:avLst>
          </a:prstGeom>
          <a:solidFill>
            <a:srgbClr val="FBE2D1"/>
          </a:solidFill>
          <a:ln w="9525">
            <a:solidFill>
              <a:srgbClr val="99CCFF"/>
            </a:solidFill>
            <a:round/>
            <a:headEnd/>
            <a:tailEnd/>
          </a:ln>
        </p:spPr>
        <p:txBody>
          <a:bodyPr wrap="none" anchor="ctr"/>
          <a:lstStyle/>
          <a:p>
            <a:pPr algn="ctr"/>
            <a:r>
              <a:rPr lang="ru-RU" sz="1400" b="1">
                <a:solidFill>
                  <a:schemeClr val="hlink"/>
                </a:solidFill>
              </a:rPr>
              <a:t>Творческие конкурсы</a:t>
            </a:r>
            <a:r>
              <a:rPr lang="ru-RU"/>
              <a:t>  </a:t>
            </a:r>
          </a:p>
        </p:txBody>
      </p:sp>
      <p:sp>
        <p:nvSpPr>
          <p:cNvPr id="19466" name="AutoShape 16"/>
          <p:cNvSpPr>
            <a:spLocks noChangeArrowheads="1"/>
          </p:cNvSpPr>
          <p:nvPr/>
        </p:nvSpPr>
        <p:spPr bwMode="auto">
          <a:xfrm>
            <a:off x="3365500" y="6342063"/>
            <a:ext cx="4975225" cy="342900"/>
          </a:xfrm>
          <a:prstGeom prst="roundRect">
            <a:avLst>
              <a:gd name="adj" fmla="val 16667"/>
            </a:avLst>
          </a:prstGeom>
          <a:solidFill>
            <a:srgbClr val="FBE2D1"/>
          </a:solidFill>
          <a:ln w="9525">
            <a:solidFill>
              <a:schemeClr val="hlink"/>
            </a:solidFill>
            <a:round/>
            <a:headEnd/>
            <a:tailEnd/>
          </a:ln>
        </p:spPr>
        <p:txBody>
          <a:bodyPr wrap="none" anchor="ctr"/>
          <a:lstStyle/>
          <a:p>
            <a:pPr algn="ctr"/>
            <a:r>
              <a:rPr lang="ru-RU" sz="1200">
                <a:solidFill>
                  <a:schemeClr val="hlink"/>
                </a:solidFill>
                <a:latin typeface="Times New Roman" pitchFamily="18" charset="0"/>
              </a:rPr>
              <a:t>Ежегодный  детский праздник к началу учебного года</a:t>
            </a:r>
            <a:r>
              <a:rPr lang="ru-RU">
                <a:solidFill>
                  <a:schemeClr val="hlink"/>
                </a:solidFill>
                <a:latin typeface="Times New Roman" pitchFamily="18" charset="0"/>
              </a:rPr>
              <a:t> </a:t>
            </a:r>
          </a:p>
        </p:txBody>
      </p:sp>
      <p:pic>
        <p:nvPicPr>
          <p:cNvPr id="19467" name="Picture 17" descr="дошколятя"/>
          <p:cNvPicPr>
            <a:picLocks noChangeAspect="1" noChangeArrowheads="1"/>
          </p:cNvPicPr>
          <p:nvPr/>
        </p:nvPicPr>
        <p:blipFill>
          <a:blip r:embed="rId6"/>
          <a:srcRect/>
          <a:stretch>
            <a:fillRect/>
          </a:stretch>
        </p:blipFill>
        <p:spPr bwMode="auto">
          <a:xfrm>
            <a:off x="1122363" y="4213225"/>
            <a:ext cx="2176462" cy="1925638"/>
          </a:xfrm>
          <a:prstGeom prst="rect">
            <a:avLst/>
          </a:prstGeom>
          <a:noFill/>
          <a:ln w="9525">
            <a:noFill/>
            <a:miter lim="800000"/>
            <a:headEnd/>
            <a:tailEnd/>
          </a:ln>
        </p:spPr>
      </p:pic>
      <p:sp>
        <p:nvSpPr>
          <p:cNvPr id="19468" name="AutoShape 18"/>
          <p:cNvSpPr>
            <a:spLocks noChangeArrowheads="1"/>
          </p:cNvSpPr>
          <p:nvPr/>
        </p:nvSpPr>
        <p:spPr bwMode="auto">
          <a:xfrm rot="899541">
            <a:off x="8675688" y="4498975"/>
            <a:ext cx="3230562" cy="1762125"/>
          </a:xfrm>
          <a:prstGeom prst="roundRect">
            <a:avLst>
              <a:gd name="adj" fmla="val 16667"/>
            </a:avLst>
          </a:prstGeom>
          <a:solidFill>
            <a:srgbClr val="FBE2D1"/>
          </a:solidFill>
          <a:ln w="38100">
            <a:solidFill>
              <a:schemeClr val="hlink"/>
            </a:solidFill>
            <a:round/>
            <a:headEnd/>
            <a:tailEnd/>
          </a:ln>
        </p:spPr>
        <p:txBody>
          <a:bodyPr wrap="none" anchor="ctr"/>
          <a:lstStyle/>
          <a:p>
            <a:pPr algn="ctr"/>
            <a:r>
              <a:rPr lang="ru-RU" sz="1400" b="1" i="1">
                <a:solidFill>
                  <a:schemeClr val="hlink"/>
                </a:solidFill>
              </a:rPr>
              <a:t>Традиционные конкурсы рисунков </a:t>
            </a:r>
          </a:p>
          <a:p>
            <a:pPr algn="ctr"/>
            <a:r>
              <a:rPr lang="ru-RU" sz="1400" b="1" i="1">
                <a:solidFill>
                  <a:schemeClr val="hlink"/>
                </a:solidFill>
              </a:rPr>
              <a:t>посвященные  </a:t>
            </a:r>
          </a:p>
          <a:p>
            <a:pPr algn="ctr"/>
            <a:r>
              <a:rPr lang="ru-RU" sz="1400" b="1" i="1">
                <a:solidFill>
                  <a:schemeClr val="hlink"/>
                </a:solidFill>
              </a:rPr>
              <a:t>Дню Победы, Новому году. </a:t>
            </a:r>
          </a:p>
          <a:p>
            <a:pPr algn="ctr"/>
            <a:r>
              <a:rPr lang="ru-RU" sz="1400" b="1" i="1">
                <a:solidFill>
                  <a:schemeClr val="hlink"/>
                </a:solidFill>
              </a:rPr>
              <a:t>Конкурс рисунков</a:t>
            </a:r>
          </a:p>
          <a:p>
            <a:pPr algn="ctr"/>
            <a:r>
              <a:rPr lang="ru-RU" sz="1400" b="1" i="1">
                <a:solidFill>
                  <a:schemeClr val="hlink"/>
                </a:solidFill>
              </a:rPr>
              <a:t> по «Охране труда»</a:t>
            </a:r>
          </a:p>
          <a:p>
            <a:pPr algn="ctr">
              <a:buFontTx/>
              <a:buChar char="-"/>
            </a:pPr>
            <a:endParaRPr lang="ru-RU" sz="1400" b="1" i="1">
              <a:solidFill>
                <a:schemeClr val="hlink"/>
              </a:solidFill>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1065213" cy="6858000"/>
          </a:xfrm>
          <a:prstGeom prst="rect">
            <a:avLst/>
          </a:prstGeom>
          <a:solidFill>
            <a:srgbClr val="6C6C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0482" name="Заголовок 1"/>
          <p:cNvSpPr txBox="1">
            <a:spLocks/>
          </p:cNvSpPr>
          <p:nvPr/>
        </p:nvSpPr>
        <p:spPr bwMode="auto">
          <a:xfrm rot="-5400000">
            <a:off x="-1246187" y="4413250"/>
            <a:ext cx="3736975" cy="631825"/>
          </a:xfrm>
          <a:prstGeom prst="rect">
            <a:avLst/>
          </a:prstGeom>
          <a:noFill/>
          <a:ln w="9525">
            <a:noFill/>
            <a:miter lim="800000"/>
            <a:headEnd/>
            <a:tailEnd/>
          </a:ln>
        </p:spPr>
        <p:txBody>
          <a:bodyPr anchor="ctr"/>
          <a:lstStyle/>
          <a:p>
            <a:pPr algn="ctr"/>
            <a:r>
              <a:rPr lang="ru-RU" sz="1400">
                <a:solidFill>
                  <a:schemeClr val="bg1"/>
                </a:solidFill>
              </a:rPr>
              <a:t>Профессиональное развитие молодежи </a:t>
            </a:r>
          </a:p>
          <a:p>
            <a:pPr algn="ctr"/>
            <a:r>
              <a:rPr lang="ru-RU" sz="1400" b="1" i="1">
                <a:solidFill>
                  <a:schemeClr val="accent2"/>
                </a:solidFill>
              </a:rPr>
              <a:t>Работа с детьми сотрудников Компании</a:t>
            </a:r>
          </a:p>
        </p:txBody>
      </p:sp>
      <p:pic>
        <p:nvPicPr>
          <p:cNvPr id="20483" name="Рисунок 10"/>
          <p:cNvPicPr>
            <a:picLocks noChangeAspect="1"/>
          </p:cNvPicPr>
          <p:nvPr/>
        </p:nvPicPr>
        <p:blipFill>
          <a:blip r:embed="rId2"/>
          <a:srcRect/>
          <a:stretch>
            <a:fillRect/>
          </a:stretch>
        </p:blipFill>
        <p:spPr bwMode="auto">
          <a:xfrm>
            <a:off x="255588" y="247650"/>
            <a:ext cx="630237" cy="2336800"/>
          </a:xfrm>
          <a:prstGeom prst="rect">
            <a:avLst/>
          </a:prstGeom>
          <a:noFill/>
          <a:ln w="9525">
            <a:noFill/>
            <a:miter lim="800000"/>
            <a:headEnd/>
            <a:tailEnd/>
          </a:ln>
        </p:spPr>
      </p:pic>
      <p:pic>
        <p:nvPicPr>
          <p:cNvPr id="20484" name="Picture 14" descr="дети 9  мая"/>
          <p:cNvPicPr>
            <a:picLocks noChangeAspect="1" noChangeArrowheads="1"/>
          </p:cNvPicPr>
          <p:nvPr/>
        </p:nvPicPr>
        <p:blipFill>
          <a:blip r:embed="rId3"/>
          <a:srcRect/>
          <a:stretch>
            <a:fillRect/>
          </a:stretch>
        </p:blipFill>
        <p:spPr bwMode="auto">
          <a:xfrm>
            <a:off x="7073900" y="284163"/>
            <a:ext cx="4791075" cy="3267075"/>
          </a:xfrm>
          <a:prstGeom prst="rect">
            <a:avLst/>
          </a:prstGeom>
          <a:noFill/>
          <a:ln w="38100">
            <a:solidFill>
              <a:schemeClr val="accent2"/>
            </a:solidFill>
            <a:miter lim="800000"/>
            <a:headEnd/>
            <a:tailEnd/>
          </a:ln>
        </p:spPr>
      </p:pic>
      <p:sp>
        <p:nvSpPr>
          <p:cNvPr id="20485" name="AutoShape 15"/>
          <p:cNvSpPr>
            <a:spLocks noChangeArrowheads="1"/>
          </p:cNvSpPr>
          <p:nvPr/>
        </p:nvSpPr>
        <p:spPr bwMode="auto">
          <a:xfrm>
            <a:off x="9436100" y="2933700"/>
            <a:ext cx="2463800" cy="558800"/>
          </a:xfrm>
          <a:prstGeom prst="roundRect">
            <a:avLst>
              <a:gd name="adj" fmla="val 16667"/>
            </a:avLst>
          </a:prstGeom>
          <a:solidFill>
            <a:srgbClr val="FBE2D1"/>
          </a:solidFill>
          <a:ln w="9525">
            <a:solidFill>
              <a:schemeClr val="accent2"/>
            </a:solidFill>
            <a:round/>
            <a:headEnd/>
            <a:tailEnd/>
          </a:ln>
        </p:spPr>
        <p:txBody>
          <a:bodyPr wrap="none" anchor="ctr"/>
          <a:lstStyle/>
          <a:p>
            <a:pPr algn="ctr"/>
            <a:r>
              <a:rPr lang="ru-RU" sz="1000" b="1" i="1">
                <a:solidFill>
                  <a:schemeClr val="hlink"/>
                </a:solidFill>
              </a:rPr>
              <a:t>Дети сотрудников Компании  </a:t>
            </a:r>
          </a:p>
          <a:p>
            <a:pPr algn="ctr"/>
            <a:r>
              <a:rPr lang="ru-RU" sz="1000" b="1" i="1">
                <a:solidFill>
                  <a:schemeClr val="hlink"/>
                </a:solidFill>
              </a:rPr>
              <a:t>на мероприятиях посвященных</a:t>
            </a:r>
          </a:p>
          <a:p>
            <a:pPr algn="ctr"/>
            <a:r>
              <a:rPr lang="ru-RU" sz="1000" b="1" i="1">
                <a:solidFill>
                  <a:schemeClr val="hlink"/>
                </a:solidFill>
              </a:rPr>
              <a:t> празднованию Дня Победа .</a:t>
            </a:r>
          </a:p>
        </p:txBody>
      </p:sp>
      <p:pic>
        <p:nvPicPr>
          <p:cNvPr id="20486" name="Picture 16" descr="дети мода"/>
          <p:cNvPicPr>
            <a:picLocks noChangeAspect="1" noChangeArrowheads="1"/>
          </p:cNvPicPr>
          <p:nvPr/>
        </p:nvPicPr>
        <p:blipFill>
          <a:blip r:embed="rId4"/>
          <a:srcRect/>
          <a:stretch>
            <a:fillRect/>
          </a:stretch>
        </p:blipFill>
        <p:spPr bwMode="auto">
          <a:xfrm>
            <a:off x="1701800" y="288925"/>
            <a:ext cx="4298950" cy="2868613"/>
          </a:xfrm>
          <a:prstGeom prst="rect">
            <a:avLst/>
          </a:prstGeom>
          <a:noFill/>
          <a:ln w="38100">
            <a:solidFill>
              <a:schemeClr val="accent2"/>
            </a:solidFill>
            <a:miter lim="800000"/>
            <a:headEnd/>
            <a:tailEnd/>
          </a:ln>
        </p:spPr>
      </p:pic>
      <p:sp>
        <p:nvSpPr>
          <p:cNvPr id="20487" name="AutoShape 18"/>
          <p:cNvSpPr>
            <a:spLocks noChangeArrowheads="1"/>
          </p:cNvSpPr>
          <p:nvPr/>
        </p:nvSpPr>
        <p:spPr bwMode="auto">
          <a:xfrm>
            <a:off x="4356100" y="177800"/>
            <a:ext cx="2400300" cy="571500"/>
          </a:xfrm>
          <a:prstGeom prst="roundRect">
            <a:avLst>
              <a:gd name="adj" fmla="val 16667"/>
            </a:avLst>
          </a:prstGeom>
          <a:solidFill>
            <a:srgbClr val="FBE2D1"/>
          </a:solidFill>
          <a:ln w="9525">
            <a:solidFill>
              <a:schemeClr val="accent2"/>
            </a:solidFill>
            <a:round/>
            <a:headEnd/>
            <a:tailEnd/>
          </a:ln>
        </p:spPr>
        <p:txBody>
          <a:bodyPr wrap="none" anchor="ctr"/>
          <a:lstStyle/>
          <a:p>
            <a:pPr algn="ctr"/>
            <a:r>
              <a:rPr lang="ru-RU" sz="1000" b="1" i="1">
                <a:solidFill>
                  <a:schemeClr val="hlink"/>
                </a:solidFill>
              </a:rPr>
              <a:t>Конкурс модельеров </a:t>
            </a:r>
          </a:p>
          <a:p>
            <a:pPr algn="ctr"/>
            <a:r>
              <a:rPr lang="ru-RU" sz="1000" b="1" i="1">
                <a:solidFill>
                  <a:schemeClr val="hlink"/>
                </a:solidFill>
              </a:rPr>
              <a:t>среди сотрудников Компании,</a:t>
            </a:r>
          </a:p>
          <a:p>
            <a:pPr algn="ctr"/>
            <a:r>
              <a:rPr lang="ru-RU" sz="1000" b="1" i="1">
                <a:solidFill>
                  <a:schemeClr val="hlink"/>
                </a:solidFill>
              </a:rPr>
              <a:t> изделия из  тканей Шуйских ситцев</a:t>
            </a:r>
          </a:p>
        </p:txBody>
      </p:sp>
      <p:pic>
        <p:nvPicPr>
          <p:cNvPr id="20488" name="Picture 20" descr="1719392090397"/>
          <p:cNvPicPr>
            <a:picLocks noChangeAspect="1" noChangeArrowheads="1"/>
          </p:cNvPicPr>
          <p:nvPr/>
        </p:nvPicPr>
        <p:blipFill>
          <a:blip r:embed="rId5"/>
          <a:srcRect/>
          <a:stretch>
            <a:fillRect/>
          </a:stretch>
        </p:blipFill>
        <p:spPr bwMode="auto">
          <a:xfrm>
            <a:off x="7467600" y="3678238"/>
            <a:ext cx="4368800" cy="2843212"/>
          </a:xfrm>
          <a:prstGeom prst="rect">
            <a:avLst/>
          </a:prstGeom>
          <a:noFill/>
          <a:ln w="38100">
            <a:solidFill>
              <a:schemeClr val="accent2"/>
            </a:solidFill>
            <a:miter lim="800000"/>
            <a:headEnd/>
            <a:tailEnd/>
          </a:ln>
        </p:spPr>
      </p:pic>
      <p:sp>
        <p:nvSpPr>
          <p:cNvPr id="20489" name="AutoShape 21"/>
          <p:cNvSpPr>
            <a:spLocks noChangeArrowheads="1"/>
          </p:cNvSpPr>
          <p:nvPr/>
        </p:nvSpPr>
        <p:spPr bwMode="auto">
          <a:xfrm>
            <a:off x="7302500" y="6210300"/>
            <a:ext cx="2641600" cy="393700"/>
          </a:xfrm>
          <a:prstGeom prst="roundRect">
            <a:avLst>
              <a:gd name="adj" fmla="val 16667"/>
            </a:avLst>
          </a:prstGeom>
          <a:solidFill>
            <a:srgbClr val="FBE2D1"/>
          </a:solidFill>
          <a:ln w="9525">
            <a:solidFill>
              <a:schemeClr val="accent2"/>
            </a:solidFill>
            <a:round/>
            <a:headEnd/>
            <a:tailEnd/>
          </a:ln>
        </p:spPr>
        <p:txBody>
          <a:bodyPr wrap="none" anchor="ctr"/>
          <a:lstStyle/>
          <a:p>
            <a:pPr algn="ctr"/>
            <a:r>
              <a:rPr lang="ru-RU" sz="1000">
                <a:solidFill>
                  <a:schemeClr val="hlink"/>
                </a:solidFill>
              </a:rPr>
              <a:t>Детский хор</a:t>
            </a:r>
          </a:p>
          <a:p>
            <a:pPr algn="ctr"/>
            <a:r>
              <a:rPr lang="ru-RU" sz="1000">
                <a:solidFill>
                  <a:schemeClr val="hlink"/>
                </a:solidFill>
              </a:rPr>
              <a:t>на концерте «ФевроМарт»</a:t>
            </a:r>
            <a:endParaRPr lang="ru-RU" sz="1000"/>
          </a:p>
        </p:txBody>
      </p:sp>
      <p:pic>
        <p:nvPicPr>
          <p:cNvPr id="20490" name="Picture 24" descr="2MRYPeFOxmQ"/>
          <p:cNvPicPr>
            <a:picLocks noChangeAspect="1" noChangeArrowheads="1"/>
          </p:cNvPicPr>
          <p:nvPr/>
        </p:nvPicPr>
        <p:blipFill>
          <a:blip r:embed="rId6"/>
          <a:srcRect/>
          <a:stretch>
            <a:fillRect/>
          </a:stretch>
        </p:blipFill>
        <p:spPr bwMode="auto">
          <a:xfrm>
            <a:off x="1435100" y="3368675"/>
            <a:ext cx="4978400" cy="3317875"/>
          </a:xfrm>
          <a:prstGeom prst="rect">
            <a:avLst/>
          </a:prstGeom>
          <a:noFill/>
          <a:ln w="38100">
            <a:solidFill>
              <a:schemeClr val="accent2"/>
            </a:solidFill>
            <a:miter lim="800000"/>
            <a:headEnd/>
            <a:tailEnd/>
          </a:ln>
        </p:spPr>
      </p:pic>
      <p:sp>
        <p:nvSpPr>
          <p:cNvPr id="20491" name="AutoShape 25"/>
          <p:cNvSpPr>
            <a:spLocks noChangeArrowheads="1"/>
          </p:cNvSpPr>
          <p:nvPr/>
        </p:nvSpPr>
        <p:spPr bwMode="auto">
          <a:xfrm>
            <a:off x="1866900" y="5905500"/>
            <a:ext cx="1930400" cy="736600"/>
          </a:xfrm>
          <a:prstGeom prst="roundRect">
            <a:avLst>
              <a:gd name="adj" fmla="val 16667"/>
            </a:avLst>
          </a:prstGeom>
          <a:solidFill>
            <a:srgbClr val="FBE2D1"/>
          </a:solidFill>
          <a:ln w="9525">
            <a:solidFill>
              <a:schemeClr val="accent2"/>
            </a:solidFill>
            <a:round/>
            <a:headEnd/>
            <a:tailEnd/>
          </a:ln>
        </p:spPr>
        <p:txBody>
          <a:bodyPr wrap="none" anchor="ctr"/>
          <a:lstStyle/>
          <a:p>
            <a:pPr algn="ctr"/>
            <a:r>
              <a:rPr lang="ru-RU" sz="1000">
                <a:solidFill>
                  <a:schemeClr val="hlink"/>
                </a:solidFill>
              </a:rPr>
              <a:t>Корпоративные</a:t>
            </a:r>
          </a:p>
          <a:p>
            <a:pPr algn="ctr"/>
            <a:r>
              <a:rPr lang="ru-RU" sz="1000">
                <a:solidFill>
                  <a:schemeClr val="hlink"/>
                </a:solidFill>
              </a:rPr>
              <a:t> детские праздники для </a:t>
            </a:r>
          </a:p>
          <a:p>
            <a:pPr algn="ctr"/>
            <a:r>
              <a:rPr lang="ru-RU" sz="1000">
                <a:solidFill>
                  <a:schemeClr val="hlink"/>
                </a:solidFill>
              </a:rPr>
              <a:t>детей сотрудников</a:t>
            </a:r>
            <a:r>
              <a:rPr lang="ru-RU" sz="1400">
                <a:solidFill>
                  <a:schemeClr val="hlink"/>
                </a:solidFill>
              </a:rPr>
              <a:t> </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2" descr="ткань"/>
          <p:cNvPicPr>
            <a:picLocks noChangeAspect="1" noChangeArrowheads="1"/>
          </p:cNvPicPr>
          <p:nvPr/>
        </p:nvPicPr>
        <p:blipFill>
          <a:blip r:embed="rId2"/>
          <a:srcRect t="27126"/>
          <a:stretch>
            <a:fillRect/>
          </a:stretch>
        </p:blipFill>
        <p:spPr bwMode="auto">
          <a:xfrm>
            <a:off x="1057275" y="0"/>
            <a:ext cx="11134725" cy="6858000"/>
          </a:xfrm>
          <a:prstGeom prst="rect">
            <a:avLst/>
          </a:prstGeom>
          <a:noFill/>
          <a:ln w="9525">
            <a:noFill/>
            <a:miter lim="800000"/>
            <a:headEnd/>
            <a:tailEnd/>
          </a:ln>
        </p:spPr>
      </p:pic>
      <p:sp>
        <p:nvSpPr>
          <p:cNvPr id="6" name="Прямоугольник 5"/>
          <p:cNvSpPr/>
          <p:nvPr/>
        </p:nvSpPr>
        <p:spPr>
          <a:xfrm>
            <a:off x="0" y="0"/>
            <a:ext cx="1065213" cy="6858000"/>
          </a:xfrm>
          <a:prstGeom prst="rect">
            <a:avLst/>
          </a:prstGeom>
          <a:solidFill>
            <a:srgbClr val="6C6C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1507" name="Заголовок 1"/>
          <p:cNvSpPr txBox="1">
            <a:spLocks/>
          </p:cNvSpPr>
          <p:nvPr/>
        </p:nvSpPr>
        <p:spPr bwMode="auto">
          <a:xfrm rot="-5400000">
            <a:off x="-1193006" y="4253706"/>
            <a:ext cx="3525838" cy="631825"/>
          </a:xfrm>
          <a:prstGeom prst="rect">
            <a:avLst/>
          </a:prstGeom>
          <a:noFill/>
          <a:ln w="9525">
            <a:noFill/>
            <a:miter lim="800000"/>
            <a:headEnd/>
            <a:tailEnd/>
          </a:ln>
        </p:spPr>
        <p:txBody>
          <a:bodyPr anchor="ctr"/>
          <a:lstStyle/>
          <a:p>
            <a:pPr algn="ctr">
              <a:lnSpc>
                <a:spcPct val="90000"/>
              </a:lnSpc>
            </a:pPr>
            <a:r>
              <a:rPr lang="ru-RU" sz="1200">
                <a:solidFill>
                  <a:schemeClr val="bg1"/>
                </a:solidFill>
                <a:latin typeface="Times New Roman" pitchFamily="18" charset="0"/>
                <a:cs typeface="Tahoma" pitchFamily="34" charset="0"/>
              </a:rPr>
              <a:t>Профессиональное</a:t>
            </a:r>
            <a:r>
              <a:rPr lang="ru-RU" sz="1200">
                <a:solidFill>
                  <a:schemeClr val="bg1"/>
                </a:solidFill>
                <a:latin typeface="Tahoma" pitchFamily="34" charset="0"/>
                <a:cs typeface="Tahoma" pitchFamily="34" charset="0"/>
              </a:rPr>
              <a:t> развитие молодежи  </a:t>
            </a:r>
            <a:r>
              <a:rPr lang="ru-RU" sz="1200" b="1">
                <a:solidFill>
                  <a:srgbClr val="FFCCFF"/>
                </a:solidFill>
                <a:latin typeface="Tahoma" pitchFamily="34" charset="0"/>
                <a:cs typeface="Tahoma" pitchFamily="34" charset="0"/>
              </a:rPr>
              <a:t>Работа со школьниками города и района </a:t>
            </a:r>
          </a:p>
        </p:txBody>
      </p:sp>
      <p:pic>
        <p:nvPicPr>
          <p:cNvPr id="21508" name="Рисунок 10"/>
          <p:cNvPicPr>
            <a:picLocks noChangeAspect="1"/>
          </p:cNvPicPr>
          <p:nvPr/>
        </p:nvPicPr>
        <p:blipFill>
          <a:blip r:embed="rId3"/>
          <a:srcRect/>
          <a:stretch>
            <a:fillRect/>
          </a:stretch>
        </p:blipFill>
        <p:spPr bwMode="auto">
          <a:xfrm>
            <a:off x="255588" y="247650"/>
            <a:ext cx="630237" cy="2336800"/>
          </a:xfrm>
          <a:prstGeom prst="rect">
            <a:avLst/>
          </a:prstGeom>
          <a:noFill/>
          <a:ln w="9525">
            <a:noFill/>
            <a:miter lim="800000"/>
            <a:headEnd/>
            <a:tailEnd/>
          </a:ln>
        </p:spPr>
      </p:pic>
      <p:sp>
        <p:nvSpPr>
          <p:cNvPr id="21509" name="AutoShape 5"/>
          <p:cNvSpPr>
            <a:spLocks noChangeArrowheads="1"/>
          </p:cNvSpPr>
          <p:nvPr/>
        </p:nvSpPr>
        <p:spPr bwMode="auto">
          <a:xfrm>
            <a:off x="1181100" y="123825"/>
            <a:ext cx="10648950" cy="1304925"/>
          </a:xfrm>
          <a:prstGeom prst="roundRect">
            <a:avLst>
              <a:gd name="adj" fmla="val 16667"/>
            </a:avLst>
          </a:prstGeom>
          <a:solidFill>
            <a:srgbClr val="FFCCFF"/>
          </a:solidFill>
          <a:ln w="9525">
            <a:solidFill>
              <a:schemeClr val="tx1"/>
            </a:solidFill>
            <a:round/>
            <a:headEnd/>
            <a:tailEnd/>
          </a:ln>
        </p:spPr>
        <p:txBody>
          <a:bodyPr wrap="none" anchor="ctr"/>
          <a:lstStyle/>
          <a:p>
            <a:pPr algn="just"/>
            <a:r>
              <a:rPr lang="ru-RU" sz="1200" b="1" i="1">
                <a:latin typeface="Times New Roman" pitchFamily="18" charset="0"/>
              </a:rPr>
              <a:t>Профессиональная ориентация учащихся школ города и района</a:t>
            </a:r>
            <a:r>
              <a:rPr lang="ru-RU" sz="1200">
                <a:latin typeface="Times New Roman" pitchFamily="18" charset="0"/>
              </a:rPr>
              <a:t>  направлена на самоопределение подростков, формированию будущего</a:t>
            </a:r>
          </a:p>
          <a:p>
            <a:pPr algn="just"/>
            <a:r>
              <a:rPr lang="ru-RU" sz="1200">
                <a:latin typeface="Times New Roman" pitchFamily="18" charset="0"/>
              </a:rPr>
              <a:t>профессионала, умеющего с наибольшей пользой для себя и общества применить  свои склонности и способности.  Во время экскурсии на </a:t>
            </a:r>
          </a:p>
          <a:p>
            <a:pPr algn="just"/>
            <a:r>
              <a:rPr lang="ru-RU" sz="1200">
                <a:latin typeface="Times New Roman" pitchFamily="18" charset="0"/>
              </a:rPr>
              <a:t>предприятие подросток может увидеть реальные  условия работы  будущей профессии познакомиться  с работниками предприятия в </a:t>
            </a:r>
          </a:p>
          <a:p>
            <a:pPr algn="just"/>
            <a:r>
              <a:rPr lang="ru-RU" sz="1200">
                <a:latin typeface="Times New Roman" pitchFamily="18" charset="0"/>
              </a:rPr>
              <a:t>условиях производства. Благодаря возможности «говорить» с будущими специалистами уже в школе, мы можем предложить им траектории </a:t>
            </a:r>
          </a:p>
          <a:p>
            <a:pPr algn="just"/>
            <a:r>
              <a:rPr lang="ru-RU" sz="1200">
                <a:latin typeface="Times New Roman" pitchFamily="18" charset="0"/>
              </a:rPr>
              <a:t>развития и можем помочь овладеть умениями, которые пригодятся в будущем. </a:t>
            </a:r>
          </a:p>
        </p:txBody>
      </p:sp>
      <p:sp>
        <p:nvSpPr>
          <p:cNvPr id="21510" name="AutoShape 6"/>
          <p:cNvSpPr>
            <a:spLocks noChangeArrowheads="1"/>
          </p:cNvSpPr>
          <p:nvPr/>
        </p:nvSpPr>
        <p:spPr bwMode="auto">
          <a:xfrm>
            <a:off x="1238250" y="1990725"/>
            <a:ext cx="3867150" cy="1733550"/>
          </a:xfrm>
          <a:prstGeom prst="roundRect">
            <a:avLst>
              <a:gd name="adj" fmla="val 16667"/>
            </a:avLst>
          </a:prstGeom>
          <a:solidFill>
            <a:srgbClr val="FFCCFF"/>
          </a:solidFill>
          <a:ln w="9525">
            <a:solidFill>
              <a:schemeClr val="tx1"/>
            </a:solidFill>
            <a:round/>
            <a:headEnd/>
            <a:tailEnd/>
          </a:ln>
        </p:spPr>
        <p:txBody>
          <a:bodyPr wrap="none" anchor="ctr"/>
          <a:lstStyle/>
          <a:p>
            <a:pPr algn="ctr"/>
            <a:r>
              <a:rPr lang="ru-RU" sz="1200" b="1" i="1"/>
              <a:t>Экскурсии на предприятие</a:t>
            </a:r>
            <a:r>
              <a:rPr lang="ru-RU" sz="1200"/>
              <a:t> - расширяют знания,</a:t>
            </a:r>
          </a:p>
          <a:p>
            <a:pPr algn="ctr"/>
            <a:r>
              <a:rPr lang="ru-RU" sz="1200"/>
              <a:t> помогают уяснить сущность </a:t>
            </a:r>
          </a:p>
          <a:p>
            <a:pPr algn="ctr"/>
            <a:r>
              <a:rPr lang="ru-RU" sz="1200"/>
              <a:t>различных профессий, знакомят с предприятием, </a:t>
            </a:r>
          </a:p>
          <a:p>
            <a:pPr algn="ctr"/>
            <a:r>
              <a:rPr lang="ru-RU" sz="1200"/>
              <a:t>научными основами производственного процесса,</a:t>
            </a:r>
          </a:p>
          <a:p>
            <a:pPr algn="ctr"/>
            <a:r>
              <a:rPr lang="ru-RU" sz="1200"/>
              <a:t> его технологией.</a:t>
            </a:r>
          </a:p>
        </p:txBody>
      </p:sp>
      <p:sp>
        <p:nvSpPr>
          <p:cNvPr id="21511" name="AutoShape 7"/>
          <p:cNvSpPr>
            <a:spLocks noChangeArrowheads="1"/>
          </p:cNvSpPr>
          <p:nvPr/>
        </p:nvSpPr>
        <p:spPr bwMode="auto">
          <a:xfrm>
            <a:off x="7439025" y="1933575"/>
            <a:ext cx="4448175" cy="1228725"/>
          </a:xfrm>
          <a:prstGeom prst="roundRect">
            <a:avLst>
              <a:gd name="adj" fmla="val 16667"/>
            </a:avLst>
          </a:prstGeom>
          <a:solidFill>
            <a:srgbClr val="FFCCFF"/>
          </a:solidFill>
          <a:ln w="9525">
            <a:solidFill>
              <a:schemeClr val="tx1"/>
            </a:solidFill>
            <a:round/>
            <a:headEnd/>
            <a:tailEnd/>
          </a:ln>
        </p:spPr>
        <p:txBody>
          <a:bodyPr wrap="none" anchor="ctr"/>
          <a:lstStyle/>
          <a:p>
            <a:pPr algn="ctr"/>
            <a:r>
              <a:rPr lang="ru-RU" sz="1200" b="1" i="1"/>
              <a:t>Посещение родительских собраний</a:t>
            </a:r>
            <a:r>
              <a:rPr lang="ru-RU" sz="1200"/>
              <a:t> – </a:t>
            </a:r>
          </a:p>
          <a:p>
            <a:pPr algn="ctr"/>
            <a:r>
              <a:rPr lang="ru-RU" sz="1200"/>
              <a:t>скорректировать </a:t>
            </a:r>
          </a:p>
          <a:p>
            <a:pPr algn="ctr"/>
            <a:r>
              <a:rPr lang="ru-RU" sz="1200"/>
              <a:t>профессиональные предпочтения родителей учащихся, </a:t>
            </a:r>
          </a:p>
          <a:p>
            <a:pPr algn="ctr"/>
            <a:r>
              <a:rPr lang="ru-RU" sz="1200"/>
              <a:t>мотивировать родителей на оказание </a:t>
            </a:r>
          </a:p>
          <a:p>
            <a:pPr algn="ctr"/>
            <a:r>
              <a:rPr lang="ru-RU" sz="1200"/>
              <a:t>поддержки в профессиональном</a:t>
            </a:r>
          </a:p>
          <a:p>
            <a:pPr algn="ctr"/>
            <a:r>
              <a:rPr lang="ru-RU" sz="1200"/>
              <a:t> самоопределении своих детей</a:t>
            </a:r>
          </a:p>
        </p:txBody>
      </p:sp>
      <p:sp>
        <p:nvSpPr>
          <p:cNvPr id="21512" name="AutoShape 8"/>
          <p:cNvSpPr>
            <a:spLocks noChangeArrowheads="1"/>
          </p:cNvSpPr>
          <p:nvPr/>
        </p:nvSpPr>
        <p:spPr bwMode="auto">
          <a:xfrm>
            <a:off x="4429125" y="3971925"/>
            <a:ext cx="5753100" cy="2105025"/>
          </a:xfrm>
          <a:prstGeom prst="roundRect">
            <a:avLst>
              <a:gd name="adj" fmla="val 16667"/>
            </a:avLst>
          </a:prstGeom>
          <a:solidFill>
            <a:srgbClr val="FFCCFF"/>
          </a:solidFill>
          <a:ln w="9525">
            <a:solidFill>
              <a:schemeClr val="tx1"/>
            </a:solidFill>
            <a:round/>
            <a:headEnd/>
            <a:tailEnd/>
          </a:ln>
        </p:spPr>
        <p:txBody>
          <a:bodyPr wrap="none" anchor="ctr"/>
          <a:lstStyle/>
          <a:p>
            <a:pPr algn="ctr"/>
            <a:r>
              <a:rPr lang="ru-RU"/>
              <a:t>Популяризация предприятия через </a:t>
            </a:r>
            <a:r>
              <a:rPr lang="ru-RU" b="1" i="1"/>
              <a:t>оказание </a:t>
            </a:r>
          </a:p>
          <a:p>
            <a:pPr algn="ctr"/>
            <a:r>
              <a:rPr lang="ru-RU" b="1" i="1"/>
              <a:t>поддержки творческим коллективам</a:t>
            </a:r>
            <a:r>
              <a:rPr lang="ru-RU"/>
              <a:t>, оказание </a:t>
            </a:r>
          </a:p>
          <a:p>
            <a:pPr algn="ctr"/>
            <a:r>
              <a:rPr lang="ru-RU" b="1" i="1"/>
              <a:t>помощи</a:t>
            </a:r>
            <a:r>
              <a:rPr lang="ru-RU"/>
              <a:t> молодежным объединениям, кружкам, </a:t>
            </a:r>
          </a:p>
          <a:p>
            <a:pPr algn="ctr"/>
            <a:r>
              <a:rPr lang="ru-RU"/>
              <a:t>клубам по интересам</a:t>
            </a:r>
          </a:p>
        </p:txBody>
      </p:sp>
      <p:sp>
        <p:nvSpPr>
          <p:cNvPr id="21513" name="Line 9"/>
          <p:cNvSpPr>
            <a:spLocks noChangeShapeType="1"/>
          </p:cNvSpPr>
          <p:nvPr/>
        </p:nvSpPr>
        <p:spPr bwMode="auto">
          <a:xfrm flipH="1">
            <a:off x="3343275" y="1438275"/>
            <a:ext cx="1800225" cy="523875"/>
          </a:xfrm>
          <a:prstGeom prst="line">
            <a:avLst/>
          </a:prstGeom>
          <a:noFill/>
          <a:ln w="9525">
            <a:solidFill>
              <a:schemeClr val="tx1"/>
            </a:solidFill>
            <a:round/>
            <a:headEnd/>
            <a:tailEnd type="triangle" w="med" len="med"/>
          </a:ln>
        </p:spPr>
        <p:txBody>
          <a:bodyPr/>
          <a:lstStyle/>
          <a:p>
            <a:endParaRPr lang="ru-RU"/>
          </a:p>
        </p:txBody>
      </p:sp>
      <p:sp>
        <p:nvSpPr>
          <p:cNvPr id="21514" name="Line 10"/>
          <p:cNvSpPr>
            <a:spLocks noChangeShapeType="1"/>
          </p:cNvSpPr>
          <p:nvPr/>
        </p:nvSpPr>
        <p:spPr bwMode="auto">
          <a:xfrm>
            <a:off x="7524750" y="1419225"/>
            <a:ext cx="1104900" cy="504825"/>
          </a:xfrm>
          <a:prstGeom prst="line">
            <a:avLst/>
          </a:prstGeom>
          <a:noFill/>
          <a:ln w="9525">
            <a:solidFill>
              <a:schemeClr val="tx1"/>
            </a:solidFill>
            <a:round/>
            <a:headEnd/>
            <a:tailEnd type="triangle" w="med" len="med"/>
          </a:ln>
        </p:spPr>
        <p:txBody>
          <a:bodyPr/>
          <a:lstStyle/>
          <a:p>
            <a:endParaRPr lang="ru-RU"/>
          </a:p>
        </p:txBody>
      </p:sp>
      <p:sp>
        <p:nvSpPr>
          <p:cNvPr id="21515" name="Line 11"/>
          <p:cNvSpPr>
            <a:spLocks noChangeShapeType="1"/>
          </p:cNvSpPr>
          <p:nvPr/>
        </p:nvSpPr>
        <p:spPr bwMode="auto">
          <a:xfrm>
            <a:off x="6172200" y="1419225"/>
            <a:ext cx="0" cy="2562225"/>
          </a:xfrm>
          <a:prstGeom prst="line">
            <a:avLst/>
          </a:prstGeom>
          <a:noFill/>
          <a:ln w="9525">
            <a:solidFill>
              <a:schemeClr val="tx1"/>
            </a:solidFill>
            <a:round/>
            <a:headEnd/>
            <a:tailEnd type="triangle" w="med" len="med"/>
          </a:ln>
        </p:spPr>
        <p:txBody>
          <a:bodyPr/>
          <a:lstStyle/>
          <a:p>
            <a:endParaRPr lang="ru-RU"/>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8" descr="ситец"/>
          <p:cNvPicPr>
            <a:picLocks noChangeAspect="1" noChangeArrowheads="1"/>
          </p:cNvPicPr>
          <p:nvPr/>
        </p:nvPicPr>
        <p:blipFill>
          <a:blip r:embed="rId2">
            <a:lum bright="24000" contrast="12000"/>
          </a:blip>
          <a:srcRect/>
          <a:stretch>
            <a:fillRect/>
          </a:stretch>
        </p:blipFill>
        <p:spPr bwMode="auto">
          <a:xfrm>
            <a:off x="935038" y="-19050"/>
            <a:ext cx="11256962" cy="6877050"/>
          </a:xfrm>
          <a:prstGeom prst="rect">
            <a:avLst/>
          </a:prstGeom>
          <a:noFill/>
          <a:ln w="9525">
            <a:noFill/>
            <a:miter lim="800000"/>
            <a:headEnd/>
            <a:tailEnd/>
          </a:ln>
        </p:spPr>
      </p:pic>
      <p:sp>
        <p:nvSpPr>
          <p:cNvPr id="6" name="Прямоугольник 5"/>
          <p:cNvSpPr/>
          <p:nvPr/>
        </p:nvSpPr>
        <p:spPr>
          <a:xfrm>
            <a:off x="0" y="0"/>
            <a:ext cx="1065213" cy="6858000"/>
          </a:xfrm>
          <a:prstGeom prst="rect">
            <a:avLst/>
          </a:prstGeom>
          <a:solidFill>
            <a:srgbClr val="6C6C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2531" name="Заголовок 1"/>
          <p:cNvSpPr txBox="1">
            <a:spLocks/>
          </p:cNvSpPr>
          <p:nvPr/>
        </p:nvSpPr>
        <p:spPr bwMode="auto">
          <a:xfrm rot="-5400000">
            <a:off x="-1193006" y="4253706"/>
            <a:ext cx="3525838" cy="631825"/>
          </a:xfrm>
          <a:prstGeom prst="rect">
            <a:avLst/>
          </a:prstGeom>
          <a:noFill/>
          <a:ln w="9525">
            <a:noFill/>
            <a:miter lim="800000"/>
            <a:headEnd/>
            <a:tailEnd/>
          </a:ln>
        </p:spPr>
        <p:txBody>
          <a:bodyPr anchor="ctr"/>
          <a:lstStyle/>
          <a:p>
            <a:pPr algn="ctr">
              <a:lnSpc>
                <a:spcPct val="90000"/>
              </a:lnSpc>
            </a:pPr>
            <a:r>
              <a:rPr lang="ru-RU" sz="1200">
                <a:solidFill>
                  <a:schemeClr val="bg1"/>
                </a:solidFill>
                <a:latin typeface="Times New Roman" pitchFamily="18" charset="0"/>
                <a:cs typeface="Tahoma" pitchFamily="34" charset="0"/>
              </a:rPr>
              <a:t>Профессиональное</a:t>
            </a:r>
            <a:r>
              <a:rPr lang="ru-RU" sz="1200">
                <a:solidFill>
                  <a:schemeClr val="bg1"/>
                </a:solidFill>
                <a:latin typeface="Tahoma" pitchFamily="34" charset="0"/>
                <a:cs typeface="Tahoma" pitchFamily="34" charset="0"/>
              </a:rPr>
              <a:t> развитие молодежи  </a:t>
            </a:r>
            <a:r>
              <a:rPr lang="ru-RU" sz="1200" b="1">
                <a:solidFill>
                  <a:srgbClr val="FFCCFF"/>
                </a:solidFill>
                <a:latin typeface="Tahoma" pitchFamily="34" charset="0"/>
                <a:cs typeface="Tahoma" pitchFamily="34" charset="0"/>
              </a:rPr>
              <a:t>Работа со школьниками города и района</a:t>
            </a:r>
          </a:p>
          <a:p>
            <a:pPr algn="ctr">
              <a:lnSpc>
                <a:spcPct val="90000"/>
              </a:lnSpc>
            </a:pPr>
            <a:r>
              <a:rPr lang="ru-RU" sz="1200" b="1">
                <a:solidFill>
                  <a:srgbClr val="FFCCFF"/>
                </a:solidFill>
                <a:latin typeface="Tahoma" pitchFamily="34" charset="0"/>
                <a:cs typeface="Tahoma" pitchFamily="34" charset="0"/>
              </a:rPr>
              <a:t>(Экскурсии) </a:t>
            </a:r>
          </a:p>
        </p:txBody>
      </p:sp>
      <p:pic>
        <p:nvPicPr>
          <p:cNvPr id="22532" name="Рисунок 10"/>
          <p:cNvPicPr>
            <a:picLocks noChangeAspect="1"/>
          </p:cNvPicPr>
          <p:nvPr/>
        </p:nvPicPr>
        <p:blipFill>
          <a:blip r:embed="rId3"/>
          <a:srcRect/>
          <a:stretch>
            <a:fillRect/>
          </a:stretch>
        </p:blipFill>
        <p:spPr bwMode="auto">
          <a:xfrm>
            <a:off x="255588" y="247650"/>
            <a:ext cx="630237" cy="2336800"/>
          </a:xfrm>
          <a:prstGeom prst="rect">
            <a:avLst/>
          </a:prstGeom>
          <a:noFill/>
          <a:ln w="9525">
            <a:noFill/>
            <a:miter lim="800000"/>
            <a:headEnd/>
            <a:tailEnd/>
          </a:ln>
        </p:spPr>
      </p:pic>
      <p:pic>
        <p:nvPicPr>
          <p:cNvPr id="22533" name="Picture 14" descr="экскурсия школьники"/>
          <p:cNvPicPr>
            <a:picLocks noChangeAspect="1" noChangeArrowheads="1"/>
          </p:cNvPicPr>
          <p:nvPr/>
        </p:nvPicPr>
        <p:blipFill>
          <a:blip r:embed="rId4"/>
          <a:srcRect t="15468"/>
          <a:stretch>
            <a:fillRect/>
          </a:stretch>
        </p:blipFill>
        <p:spPr bwMode="auto">
          <a:xfrm>
            <a:off x="1685925" y="211138"/>
            <a:ext cx="4246563" cy="2465387"/>
          </a:xfrm>
          <a:prstGeom prst="rect">
            <a:avLst/>
          </a:prstGeom>
          <a:noFill/>
          <a:ln w="28575">
            <a:solidFill>
              <a:schemeClr val="hlink"/>
            </a:solidFill>
            <a:miter lim="800000"/>
            <a:headEnd/>
            <a:tailEnd/>
          </a:ln>
        </p:spPr>
      </p:pic>
      <p:pic>
        <p:nvPicPr>
          <p:cNvPr id="22534" name="Picture 15" descr="Эк шк"/>
          <p:cNvPicPr>
            <a:picLocks noChangeAspect="1" noChangeArrowheads="1"/>
          </p:cNvPicPr>
          <p:nvPr/>
        </p:nvPicPr>
        <p:blipFill>
          <a:blip r:embed="rId5"/>
          <a:srcRect t="20274"/>
          <a:stretch>
            <a:fillRect/>
          </a:stretch>
        </p:blipFill>
        <p:spPr bwMode="auto">
          <a:xfrm>
            <a:off x="7421563" y="219075"/>
            <a:ext cx="4652962" cy="3640138"/>
          </a:xfrm>
          <a:prstGeom prst="rect">
            <a:avLst/>
          </a:prstGeom>
          <a:noFill/>
          <a:ln w="28575">
            <a:solidFill>
              <a:schemeClr val="hlink"/>
            </a:solidFill>
            <a:miter lim="800000"/>
            <a:headEnd/>
            <a:tailEnd/>
          </a:ln>
        </p:spPr>
      </p:pic>
      <p:pic>
        <p:nvPicPr>
          <p:cNvPr id="22535" name="Picture 16" descr="шк"/>
          <p:cNvPicPr>
            <a:picLocks noChangeAspect="1" noChangeArrowheads="1"/>
          </p:cNvPicPr>
          <p:nvPr/>
        </p:nvPicPr>
        <p:blipFill>
          <a:blip r:embed="rId6"/>
          <a:srcRect/>
          <a:stretch>
            <a:fillRect/>
          </a:stretch>
        </p:blipFill>
        <p:spPr bwMode="auto">
          <a:xfrm>
            <a:off x="1343025" y="2819400"/>
            <a:ext cx="4318000" cy="3659188"/>
          </a:xfrm>
          <a:prstGeom prst="rect">
            <a:avLst/>
          </a:prstGeom>
          <a:noFill/>
          <a:ln w="28575">
            <a:solidFill>
              <a:schemeClr val="hlink"/>
            </a:solidFill>
            <a:miter lim="800000"/>
            <a:headEnd/>
            <a:tailEnd/>
          </a:ln>
        </p:spPr>
      </p:pic>
      <p:pic>
        <p:nvPicPr>
          <p:cNvPr id="22536" name="Picture 17" descr="шко"/>
          <p:cNvPicPr>
            <a:picLocks noChangeAspect="1" noChangeArrowheads="1"/>
          </p:cNvPicPr>
          <p:nvPr/>
        </p:nvPicPr>
        <p:blipFill>
          <a:blip r:embed="rId7"/>
          <a:srcRect t="13704"/>
          <a:stretch>
            <a:fillRect/>
          </a:stretch>
        </p:blipFill>
        <p:spPr bwMode="auto">
          <a:xfrm>
            <a:off x="5810250" y="2992438"/>
            <a:ext cx="4995863" cy="3675062"/>
          </a:xfrm>
          <a:prstGeom prst="rect">
            <a:avLst/>
          </a:prstGeom>
          <a:noFill/>
          <a:ln w="19050">
            <a:solidFill>
              <a:schemeClr val="hlink"/>
            </a:solidFill>
            <a:miter lim="800000"/>
            <a:headEnd/>
            <a:tailEnd/>
          </a:ln>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Тема 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Тема Offic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2042</TotalTime>
  <Words>2756</Words>
  <Application>Microsoft Office PowerPoint</Application>
  <PresentationFormat>Custom</PresentationFormat>
  <Paragraphs>429</Paragraphs>
  <Slides>46</Slides>
  <Notes>0</Notes>
  <HiddenSlides>0</HiddenSlides>
  <MMClips>0</MMClips>
  <ScaleCrop>false</ScaleCrop>
  <HeadingPairs>
    <vt:vector size="6" baseType="variant">
      <vt:variant>
        <vt:lpstr>Использованные шрифты</vt:lpstr>
      </vt:variant>
      <vt:variant>
        <vt:i4>8</vt:i4>
      </vt:variant>
      <vt:variant>
        <vt:lpstr>Шаблон оформления</vt:lpstr>
      </vt:variant>
      <vt:variant>
        <vt:i4>1</vt:i4>
      </vt:variant>
      <vt:variant>
        <vt:lpstr>Заголовки слайдов</vt:lpstr>
      </vt:variant>
      <vt:variant>
        <vt:i4>46</vt:i4>
      </vt:variant>
    </vt:vector>
  </HeadingPairs>
  <TitlesOfParts>
    <vt:vector size="55" baseType="lpstr">
      <vt:lpstr>Arial</vt:lpstr>
      <vt:lpstr>Calibri Light</vt:lpstr>
      <vt:lpstr>Calibri</vt:lpstr>
      <vt:lpstr>Tahoma</vt:lpstr>
      <vt:lpstr>Bodoni MT</vt:lpstr>
      <vt:lpstr>Bodoni MT Condensed</vt:lpstr>
      <vt:lpstr>Times New Roman</vt:lpstr>
      <vt:lpstr>Lucida Sans Typewriter</vt:lpstr>
      <vt:lpstr>Тема Office</vt:lpstr>
      <vt:lpstr>Профессиональное развитие молодежи   Открытое акционерное общество хлопчатобумажный комбинат   «Шуйские ситцы»  </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Ёлка желаний продолжает исполнять детские мечты!  Четверо воспитанников Фурмановского детского дома побывали в Ледовом парке с сытным перекусом перед обратной дорогой. Счастливые детские глаза - лучшая благодарность нам, взрослым, взявшим на себя ненадолго роль добрых волшебников . </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ОАО «Шуйские ситцы» активно сотрудничает с ВУЗами.  Приглашаем студентов на экскурсии, оборудуем на базе учебных заведений собственные кафедры и мастерские. Активно выступаем в качестве партнеров во всевозможных  профессиональных конкурсах: предоставляем  ткани для коллекций, призы, подарки. По результатам конкурсов студенты получают возможность пройти стажировку на наших производственных площадках,  выпустить свои коллекции в наших дизайн студиях. У студентов появляется  возможность определить степень своей профессиональной пригодности, приобрести дополнительные умения и навыки, развить сформированные компетенции,  освоить современные производственные процессы, адаптироваться к конкретным условиям деятельности Компании для дальнейшего трудоустройства.</vt:lpstr>
      <vt:lpstr>Слайд 25</vt:lpstr>
      <vt:lpstr>Слайд 26</vt:lpstr>
      <vt:lpstr>Слайд 27</vt:lpstr>
      <vt:lpstr>Слайд 28</vt:lpstr>
      <vt:lpstr>Мастер-класс по коллажу на тему фильма  «Брат» и «Брат 2» в рамках выставки «НЕ ТОЛЬКО СИТЕЦ: АНДРЕЯНОВА, БОГАДЕЛИНА, ВАСИЛЬЕВА» </vt:lpstr>
      <vt:lpstr>Слайд 30</vt:lpstr>
      <vt:lpstr>В культурном центре «Павловский» состоялась   выставка «Ситцевая ярмарка в Шуе», посвящённая традиционным народным ремёслам Ивановской области. Авторами работ стали победители Президентского фонда культурных инициатив – обучающие проекта «Мастерская текстильных традиций «Связь времен» участники народного коллектива студии мод «Театр образа» городского социально-культурного комплекса. значительная часть изделий созданы из тканей крупнейшего хлопчато-бумажного предприятия «Шуйские ситцы», которое является партнером и другом коллектива студии мод «Театр образа».</vt:lpstr>
      <vt:lpstr>В рамках реализации проекта по развитию промышленного туризма на предприятии регулярно проводятся экскурсии на производство и мастер-классы. </vt:lpstr>
      <vt:lpstr>Слайд 33</vt:lpstr>
      <vt:lpstr>Финал Всероссийского конкурса молодых дизайнеров "Точка RU"  Коллекция женской одежды под девизом «РУССКАЯ…» выполнена группой преподавателей университета им. Косыгина под руководством Виктории Джанибекян из тканей производства компании «Шуйские ситцы». В коллекции использовано 90% натуральных тканей, ручная и машинная вышивка в самобытной технике Тарусской перевити. Преподавателями кафедры Искусства костюма и моды ручным способом созданы аксессуары и декоративные элементы костюма. </vt:lpstr>
      <vt:lpstr>Модный показ авторских коллекций из тканей «Шуйских ситцев» состоялся в Ярославле  На выставочном подиуме ТРЦ РИО Ярославль были представлены коллекции-победители престижных фестивалей моды ИВГПУ, кафедры ДКиТ им. Н.Г. Мизоновой Благодарим дизайнеров коллекций (Дарью и Анастасию Левченко коллекция «Традиция», Алису Прокофьеву коллекция «Завражье», Ксению Новикову-Демьяненко коллекция «Город голубых роз») за уникальное прочтение, а организаторов - за возможность участия в показе.</vt:lpstr>
      <vt:lpstr>Слайд 36</vt:lpstr>
      <vt:lpstr>Слайд 37</vt:lpstr>
      <vt:lpstr>Работа с молодыми сотрудниками осуществляется на основании нормативных документов разработанных отделом по работе с персоналом: «Положение о молодом специалисте. Бонусная программа», «Положение об адаптации», «Положение о наставничестве для ОАО ХБК «Шуйские ситцы»,  «Положение об организации и осуществлению деятельности по профессиональному обучению, подготовке, переподготовке и повышению квалификации».  Работа с молодежью направлена на создание условий для активного и эффективного включения молодежи в реализацию производственных задач; развитие позитивных молодежных инициатив направленных на совершенствование производства. Значительную роль в формировании коллективизма и корпоративных отношений играет командное участие молодежи в разнообразных игровых турнирах в организации, а так же соревнованиях по различным видам спорта. </vt:lpstr>
      <vt:lpstr>Адаптация на предприятии направлена на развитие профессиональной компетентности, освоение специфики работы, профессиональных умений, навыков, самостоятельная реализация профессиональных обязанностей соответствующего качества, получение практического опыта работы по направлению деятельности, определение перспектив профессионального развития и карьерного роста. В рамках адаптации работает программа по наставничеству. Сотрудники проходят профессиональную подготовку непосредственно на рабочем месте совместно с более опытным работником- наставником. </vt:lpstr>
      <vt:lpstr>Слайд 40</vt:lpstr>
      <vt:lpstr>Слайд 41</vt:lpstr>
      <vt:lpstr>Слайд 42</vt:lpstr>
      <vt:lpstr>Слайд 43</vt:lpstr>
      <vt:lpstr>Слайд 44</vt:lpstr>
      <vt:lpstr>Слайд 45</vt:lpstr>
      <vt:lpstr>Слайд 46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Super Anna</dc:creator>
  <cp:lastModifiedBy>elapina</cp:lastModifiedBy>
  <cp:revision>73</cp:revision>
  <dcterms:created xsi:type="dcterms:W3CDTF">2019-06-21T09:32:06Z</dcterms:created>
  <dcterms:modified xsi:type="dcterms:W3CDTF">2024-06-26T13:05:49Z</dcterms:modified>
</cp:coreProperties>
</file>